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95" r:id="rId5"/>
    <p:sldId id="258" r:id="rId6"/>
    <p:sldId id="265" r:id="rId7"/>
    <p:sldId id="309" r:id="rId8"/>
    <p:sldId id="266" r:id="rId9"/>
    <p:sldId id="275" r:id="rId10"/>
    <p:sldId id="310" r:id="rId11"/>
    <p:sldId id="306" r:id="rId12"/>
    <p:sldId id="297" r:id="rId13"/>
    <p:sldId id="308" r:id="rId14"/>
    <p:sldId id="311" r:id="rId15"/>
    <p:sldId id="312" r:id="rId16"/>
    <p:sldId id="313" r:id="rId17"/>
    <p:sldId id="314"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994B39-ADAF-EB88-7F17-EFF6EAB9BE4E}" name="Fiona Jordan" initials="FJ" userId="S::fionajordan@rednose.org.au::b3254245-5d2e-44dd-a7b1-7098b8441b4d" providerId="AD"/>
  <p188:author id="{33171AE1-7986-16D9-2064-808E51DDAAF5}" name="Amrit Dhillon" initials="AD" userId="S::amritdhillon@rednose.org.au::0af43bb1-4411-4f2e-9552-6f4bfc7473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95DA"/>
    <a:srgbClr val="592C82"/>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CEB14-D9A3-4267-8B91-78EE2499E067}" type="datetimeFigureOut">
              <a:rPr lang="en-AU" smtClean="0"/>
              <a:t>25/06/2025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DE37B-2E5C-433E-A38D-646979FA0D20}" type="slidenum">
              <a:rPr lang="en-AU" smtClean="0"/>
              <a:t>‹#›</a:t>
            </a:fld>
            <a:endParaRPr lang="en-AU"/>
          </a:p>
        </p:txBody>
      </p:sp>
    </p:spTree>
    <p:extLst>
      <p:ext uri="{BB962C8B-B14F-4D97-AF65-F5344CB8AC3E}">
        <p14:creationId xmlns:p14="http://schemas.microsoft.com/office/powerpoint/2010/main" val="35661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12EA0-6D7E-3470-D33A-D493D59DAF9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3E4D9D-3072-0E49-F590-131F7BBD1D3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F69EDF6-6E66-0067-EFC7-778F43A7BB8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9EBE763-4C96-13F0-F4B8-DC4FFA1DEA4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A8C9C99-6F34-4E66-DD57-152CCC0E389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a:extLst>
              <a:ext uri="{FF2B5EF4-FFF2-40B4-BE49-F238E27FC236}">
                <a16:creationId xmlns:a16="http://schemas.microsoft.com/office/drawing/2014/main" id="{95D1E0DC-F8E3-BB7A-069D-D75D9950266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2B2235C-296D-F3A1-F2C5-28AE0A13CB8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0962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slide is to be used if you like to share one of the videos with you team </a:t>
            </a:r>
          </a:p>
        </p:txBody>
      </p:sp>
      <p:sp>
        <p:nvSpPr>
          <p:cNvPr id="4" name="Slide Number Placeholder 3"/>
          <p:cNvSpPr>
            <a:spLocks noGrp="1"/>
          </p:cNvSpPr>
          <p:nvPr>
            <p:ph type="sldNum" sz="quarter" idx="5"/>
          </p:nvPr>
        </p:nvSpPr>
        <p:spPr/>
        <p:txBody>
          <a:bodyPr/>
          <a:lstStyle/>
          <a:p>
            <a:fld id="{7E8DE37B-2E5C-433E-A38D-646979FA0D20}" type="slidenum">
              <a:rPr lang="en-AU" smtClean="0"/>
              <a:t>10</a:t>
            </a:fld>
            <a:endParaRPr lang="en-AU"/>
          </a:p>
        </p:txBody>
      </p:sp>
    </p:spTree>
    <p:extLst>
      <p:ext uri="{BB962C8B-B14F-4D97-AF65-F5344CB8AC3E}">
        <p14:creationId xmlns:p14="http://schemas.microsoft.com/office/powerpoint/2010/main" val="212611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E4E44-1CE7-B098-B65F-0EAF8015E09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7E8B2-76E5-A67F-CDCE-2B638436CAF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4C4E14C-F47B-B3E4-E147-D44E5777868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0135BE6-4772-727B-3EC5-CD3BE0FD0B9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E20AF33-E290-9442-DEE1-854763D97FD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a:extLst>
              <a:ext uri="{FF2B5EF4-FFF2-40B4-BE49-F238E27FC236}">
                <a16:creationId xmlns:a16="http://schemas.microsoft.com/office/drawing/2014/main" id="{15694BE6-5C1E-D231-3322-B421F858029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839C684-A689-415A-AA44-3E5E7A601D8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0201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9C4CA-437A-DF9E-09D8-B33043CBDC7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3E4B67-6612-AE0E-C60E-1A5ECAF7FDA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A2CEBF7-8D44-9070-B08C-F0CB030AEFA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3C765A4-34D4-77C2-BB2D-4F8F08FB956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64D63DC-036D-4814-4160-1C9AD0AEF6C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a:extLst>
              <a:ext uri="{FF2B5EF4-FFF2-40B4-BE49-F238E27FC236}">
                <a16:creationId xmlns:a16="http://schemas.microsoft.com/office/drawing/2014/main" id="{B32B5299-8428-19A5-4F3C-57434D4A42B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771627D-F186-8552-33D6-C1F9C376D19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45971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D775-C7FA-6A2E-4586-6C0E02D68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758C39-0897-9CBD-D4D6-0316250B1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21522EF-9422-8CE8-0267-8A3B7373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55FB8-54FC-6CAC-A7EA-2FF18417A62F}"/>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7" name="Picture 6" descr="A purple line in the dark&#10;&#10;Description automatically generated">
            <a:extLst>
              <a:ext uri="{FF2B5EF4-FFF2-40B4-BE49-F238E27FC236}">
                <a16:creationId xmlns:a16="http://schemas.microsoft.com/office/drawing/2014/main" id="{D50685FD-5258-2CA0-FDBF-DA5B8EEDE642}"/>
              </a:ext>
            </a:extLst>
          </p:cNvPr>
          <p:cNvPicPr>
            <a:picLocks noChangeAspect="1"/>
          </p:cNvPicPr>
          <p:nvPr userDrawn="1"/>
        </p:nvPicPr>
        <p:blipFill>
          <a:blip r:embed="rId2"/>
          <a:stretch>
            <a:fillRect/>
          </a:stretch>
        </p:blipFill>
        <p:spPr>
          <a:xfrm flipH="1">
            <a:off x="1578849" y="4726714"/>
            <a:ext cx="10613151" cy="1994761"/>
          </a:xfrm>
          <a:prstGeom prst="rect">
            <a:avLst/>
          </a:prstGeom>
        </p:spPr>
      </p:pic>
    </p:spTree>
    <p:extLst>
      <p:ext uri="{BB962C8B-B14F-4D97-AF65-F5344CB8AC3E}">
        <p14:creationId xmlns:p14="http://schemas.microsoft.com/office/powerpoint/2010/main" val="47781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592C8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831850" y="558801"/>
            <a:ext cx="10515600" cy="2260600"/>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p:nvPr>
        </p:nvSpPr>
        <p:spPr>
          <a:xfrm>
            <a:off x="831850" y="3087688"/>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8" name="Picture 7" descr="A red circle with white text&#10;&#10;Description automatically generated">
            <a:extLst>
              <a:ext uri="{FF2B5EF4-FFF2-40B4-BE49-F238E27FC236}">
                <a16:creationId xmlns:a16="http://schemas.microsoft.com/office/drawing/2014/main" id="{701F846B-0A0E-92F6-6E64-C5AEEB0593B7}"/>
              </a:ext>
            </a:extLst>
          </p:cNvPr>
          <p:cNvPicPr>
            <a:picLocks noChangeAspect="1"/>
          </p:cNvPicPr>
          <p:nvPr userDrawn="1"/>
        </p:nvPicPr>
        <p:blipFill>
          <a:blip r:embed="rId2"/>
          <a:stretch>
            <a:fillRect/>
          </a:stretch>
        </p:blipFill>
        <p:spPr>
          <a:xfrm>
            <a:off x="10348331" y="-11151"/>
            <a:ext cx="1854820" cy="1864651"/>
          </a:xfrm>
          <a:prstGeom prst="rect">
            <a:avLst/>
          </a:prstGeom>
        </p:spPr>
      </p:pic>
      <p:pic>
        <p:nvPicPr>
          <p:cNvPr id="11" name="Picture 10" descr="A white line on a black background&#10;&#10;Description automatically generated">
            <a:extLst>
              <a:ext uri="{FF2B5EF4-FFF2-40B4-BE49-F238E27FC236}">
                <a16:creationId xmlns:a16="http://schemas.microsoft.com/office/drawing/2014/main" id="{E99B0199-1C44-4767-009D-C9746E6E2258}"/>
              </a:ext>
            </a:extLst>
          </p:cNvPr>
          <p:cNvPicPr>
            <a:picLocks noChangeAspect="1"/>
          </p:cNvPicPr>
          <p:nvPr userDrawn="1"/>
        </p:nvPicPr>
        <p:blipFill>
          <a:blip r:embed="rId3"/>
          <a:srcRect l="10270" t="29162" r="15769" b="33395"/>
          <a:stretch/>
        </p:blipFill>
        <p:spPr>
          <a:xfrm>
            <a:off x="0" y="4106646"/>
            <a:ext cx="12192000" cy="3181698"/>
          </a:xfrm>
          <a:prstGeom prst="rect">
            <a:avLst/>
          </a:prstGeom>
        </p:spPr>
      </p:pic>
    </p:spTree>
    <p:extLst>
      <p:ext uri="{BB962C8B-B14F-4D97-AF65-F5344CB8AC3E}">
        <p14:creationId xmlns:p14="http://schemas.microsoft.com/office/powerpoint/2010/main" val="164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831850" y="558801"/>
            <a:ext cx="10515600" cy="2260600"/>
          </a:xfrm>
        </p:spPr>
        <p:txBody>
          <a:bodyPr anchor="b"/>
          <a:lstStyle>
            <a:lvl1pPr>
              <a:defRPr sz="6000">
                <a:solidFill>
                  <a:srgbClr val="592C82"/>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p:nvPr>
        </p:nvSpPr>
        <p:spPr>
          <a:xfrm>
            <a:off x="831850" y="3087688"/>
            <a:ext cx="10515600" cy="1500187"/>
          </a:xfrm>
        </p:spPr>
        <p:txBody>
          <a:bodyPr/>
          <a:lstStyle>
            <a:lvl1pPr marL="0" indent="0">
              <a:buNone/>
              <a:defRPr sz="2400">
                <a:solidFill>
                  <a:srgbClr val="592C8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8" name="Picture 7" descr="A red circle with white text&#10;&#10;Description automatically generated">
            <a:extLst>
              <a:ext uri="{FF2B5EF4-FFF2-40B4-BE49-F238E27FC236}">
                <a16:creationId xmlns:a16="http://schemas.microsoft.com/office/drawing/2014/main" id="{701F846B-0A0E-92F6-6E64-C5AEEB0593B7}"/>
              </a:ext>
            </a:extLst>
          </p:cNvPr>
          <p:cNvPicPr>
            <a:picLocks noChangeAspect="1"/>
          </p:cNvPicPr>
          <p:nvPr userDrawn="1"/>
        </p:nvPicPr>
        <p:blipFill>
          <a:blip r:embed="rId2"/>
          <a:stretch>
            <a:fillRect/>
          </a:stretch>
        </p:blipFill>
        <p:spPr>
          <a:xfrm>
            <a:off x="10348331" y="-11151"/>
            <a:ext cx="1854820" cy="1864651"/>
          </a:xfrm>
          <a:prstGeom prst="rect">
            <a:avLst/>
          </a:prstGeom>
        </p:spPr>
      </p:pic>
    </p:spTree>
    <p:extLst>
      <p:ext uri="{BB962C8B-B14F-4D97-AF65-F5344CB8AC3E}">
        <p14:creationId xmlns:p14="http://schemas.microsoft.com/office/powerpoint/2010/main" val="30938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831850" y="558801"/>
            <a:ext cx="10515600" cy="2260600"/>
          </a:xfrm>
        </p:spPr>
        <p:txBody>
          <a:bodyPr anchor="b"/>
          <a:lstStyle>
            <a:lvl1pPr>
              <a:defRPr sz="6000">
                <a:solidFill>
                  <a:srgbClr val="592C82"/>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p:nvPr>
        </p:nvSpPr>
        <p:spPr>
          <a:xfrm>
            <a:off x="831850" y="3087688"/>
            <a:ext cx="10515600" cy="1500187"/>
          </a:xfrm>
        </p:spPr>
        <p:txBody>
          <a:bodyPr/>
          <a:lstStyle>
            <a:lvl1pPr marL="0" indent="0">
              <a:buNone/>
              <a:defRPr sz="2400">
                <a:solidFill>
                  <a:srgbClr val="592C8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8" name="Picture 7" descr="A red circle with white text&#10;&#10;Description automatically generated">
            <a:extLst>
              <a:ext uri="{FF2B5EF4-FFF2-40B4-BE49-F238E27FC236}">
                <a16:creationId xmlns:a16="http://schemas.microsoft.com/office/drawing/2014/main" id="{701F846B-0A0E-92F6-6E64-C5AEEB0593B7}"/>
              </a:ext>
            </a:extLst>
          </p:cNvPr>
          <p:cNvPicPr>
            <a:picLocks noChangeAspect="1"/>
          </p:cNvPicPr>
          <p:nvPr userDrawn="1"/>
        </p:nvPicPr>
        <p:blipFill>
          <a:blip r:embed="rId3"/>
          <a:stretch>
            <a:fillRect/>
          </a:stretch>
        </p:blipFill>
        <p:spPr>
          <a:xfrm>
            <a:off x="10348331" y="-11151"/>
            <a:ext cx="1854820" cy="1864651"/>
          </a:xfrm>
          <a:prstGeom prst="rect">
            <a:avLst/>
          </a:prstGeom>
        </p:spPr>
      </p:pic>
    </p:spTree>
    <p:extLst>
      <p:ext uri="{BB962C8B-B14F-4D97-AF65-F5344CB8AC3E}">
        <p14:creationId xmlns:p14="http://schemas.microsoft.com/office/powerpoint/2010/main" val="414379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drawing of hands with purple lines&#10;&#10;Description automatically generated">
            <a:extLst>
              <a:ext uri="{FF2B5EF4-FFF2-40B4-BE49-F238E27FC236}">
                <a16:creationId xmlns:a16="http://schemas.microsoft.com/office/drawing/2014/main" id="{CAF9FF49-20F2-DB92-0E06-CD25D68E3C5E}"/>
              </a:ext>
            </a:extLst>
          </p:cNvPr>
          <p:cNvPicPr>
            <a:picLocks noChangeAspect="1"/>
          </p:cNvPicPr>
          <p:nvPr userDrawn="1"/>
        </p:nvPicPr>
        <p:blipFill>
          <a:blip r:embed="rId2"/>
          <a:stretch>
            <a:fillRect/>
          </a:stretch>
        </p:blipFill>
        <p:spPr>
          <a:xfrm>
            <a:off x="-279400" y="365125"/>
            <a:ext cx="12471400" cy="7015163"/>
          </a:xfrm>
          <a:prstGeom prst="rect">
            <a:avLst/>
          </a:prstGeom>
        </p:spPr>
      </p:pic>
      <p:sp>
        <p:nvSpPr>
          <p:cNvPr id="2" name="Title 1">
            <a:extLst>
              <a:ext uri="{FF2B5EF4-FFF2-40B4-BE49-F238E27FC236}">
                <a16:creationId xmlns:a16="http://schemas.microsoft.com/office/drawing/2014/main" id="{6BB32AE9-9F9E-9ED3-1D45-D43ED6CB1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EE328-22EB-4A43-FF39-AFD5DE28E0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1D5FD8-5D3F-6AA3-7AE8-66293BDEFF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BC0444D-DE44-9EC6-DADF-CB3CD31B5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05D5D-7658-BD59-082D-F79735A57F52}"/>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52638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A purple and black background&#10;&#10;Description automatically generated">
            <a:extLst>
              <a:ext uri="{FF2B5EF4-FFF2-40B4-BE49-F238E27FC236}">
                <a16:creationId xmlns:a16="http://schemas.microsoft.com/office/drawing/2014/main" id="{0FC63945-5D30-F5D4-B09B-103032929634}"/>
              </a:ext>
            </a:extLst>
          </p:cNvPr>
          <p:cNvPicPr>
            <a:picLocks noChangeAspect="1"/>
          </p:cNvPicPr>
          <p:nvPr userDrawn="1"/>
        </p:nvPicPr>
        <p:blipFill>
          <a:blip r:embed="rId2"/>
          <a:srcRect l="5349" r="5174" b="23934"/>
          <a:stretch/>
        </p:blipFill>
        <p:spPr>
          <a:xfrm>
            <a:off x="0" y="1027907"/>
            <a:ext cx="12192000" cy="5830094"/>
          </a:xfrm>
          <a:prstGeom prst="rect">
            <a:avLst/>
          </a:prstGeom>
        </p:spPr>
      </p:pic>
      <p:sp>
        <p:nvSpPr>
          <p:cNvPr id="2" name="Title 1">
            <a:extLst>
              <a:ext uri="{FF2B5EF4-FFF2-40B4-BE49-F238E27FC236}">
                <a16:creationId xmlns:a16="http://schemas.microsoft.com/office/drawing/2014/main" id="{320CCEF1-99E5-EBDF-929D-17CD6A38BA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7CE4-1EB4-5F3C-5E5F-BE8E5FFCEE53}"/>
              </a:ext>
            </a:extLst>
          </p:cNvPr>
          <p:cNvSpPr>
            <a:spLocks noGrp="1"/>
          </p:cNvSpPr>
          <p:nvPr>
            <p:ph type="body" idx="1"/>
          </p:nvPr>
        </p:nvSpPr>
        <p:spPr>
          <a:xfrm>
            <a:off x="839788" y="1681163"/>
            <a:ext cx="10512424"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92D5E-FC52-6581-8CD7-ABC6282352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C5EF74E-A2BF-0176-94FD-32D503ADDD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827A57-4775-1BD7-D918-34E3268C1134}"/>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301282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AE95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79DD-4210-0162-3554-66FDF7062AB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6C84C4B-CDFD-56FF-D748-55C7AEFDC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F3DE7-E12B-EC1A-7F8E-B52DB496FFFA}"/>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6" name="Picture 5" descr="A hand holding a flower&#10;&#10;Description automatically generated">
            <a:extLst>
              <a:ext uri="{FF2B5EF4-FFF2-40B4-BE49-F238E27FC236}">
                <a16:creationId xmlns:a16="http://schemas.microsoft.com/office/drawing/2014/main" id="{40A83980-5BB6-A378-F71B-BF7A321657D2}"/>
              </a:ext>
            </a:extLst>
          </p:cNvPr>
          <p:cNvPicPr>
            <a:picLocks noChangeAspect="1"/>
          </p:cNvPicPr>
          <p:nvPr userDrawn="1"/>
        </p:nvPicPr>
        <p:blipFill>
          <a:blip r:embed="rId2"/>
          <a:stretch>
            <a:fillRect/>
          </a:stretch>
        </p:blipFill>
        <p:spPr>
          <a:xfrm>
            <a:off x="-1168400" y="136525"/>
            <a:ext cx="12268200" cy="6900863"/>
          </a:xfrm>
          <a:prstGeom prst="rect">
            <a:avLst/>
          </a:prstGeom>
        </p:spPr>
      </p:pic>
    </p:spTree>
    <p:extLst>
      <p:ext uri="{BB962C8B-B14F-4D97-AF65-F5344CB8AC3E}">
        <p14:creationId xmlns:p14="http://schemas.microsoft.com/office/powerpoint/2010/main" val="99156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AE95DA"/>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6D76F20-8355-9983-B999-C2906058FF61}"/>
              </a:ext>
            </a:extLst>
          </p:cNvPr>
          <p:cNvSpPr/>
          <p:nvPr userDrawn="1"/>
        </p:nvSpPr>
        <p:spPr>
          <a:xfrm>
            <a:off x="1" y="1910606"/>
            <a:ext cx="12257314" cy="4974154"/>
          </a:xfrm>
          <a:custGeom>
            <a:avLst/>
            <a:gdLst>
              <a:gd name="connsiteX0" fmla="*/ 5904864 w 12257314"/>
              <a:gd name="connsiteY0" fmla="*/ 0 h 4974154"/>
              <a:gd name="connsiteX1" fmla="*/ 12196181 w 12257314"/>
              <a:gd name="connsiteY1" fmla="*/ 643133 h 4974154"/>
              <a:gd name="connsiteX2" fmla="*/ 12257314 w 12257314"/>
              <a:gd name="connsiteY2" fmla="*/ 657483 h 4974154"/>
              <a:gd name="connsiteX3" fmla="*/ 12257314 w 12257314"/>
              <a:gd name="connsiteY3" fmla="*/ 4974154 h 4974154"/>
              <a:gd name="connsiteX4" fmla="*/ 0 w 12257314"/>
              <a:gd name="connsiteY4" fmla="*/ 4974154 h 4974154"/>
              <a:gd name="connsiteX5" fmla="*/ 0 w 12257314"/>
              <a:gd name="connsiteY5" fmla="*/ 561774 h 4974154"/>
              <a:gd name="connsiteX6" fmla="*/ 121632 w 12257314"/>
              <a:gd name="connsiteY6" fmla="*/ 536167 h 4974154"/>
              <a:gd name="connsiteX7" fmla="*/ 5904864 w 12257314"/>
              <a:gd name="connsiteY7" fmla="*/ 0 h 497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7314" h="4974154">
                <a:moveTo>
                  <a:pt x="5904864" y="0"/>
                </a:moveTo>
                <a:cubicBezTo>
                  <a:pt x="8208257" y="0"/>
                  <a:pt x="10361733" y="235017"/>
                  <a:pt x="12196181" y="643133"/>
                </a:cubicBezTo>
                <a:lnTo>
                  <a:pt x="12257314" y="657483"/>
                </a:lnTo>
                <a:lnTo>
                  <a:pt x="12257314" y="4974154"/>
                </a:lnTo>
                <a:lnTo>
                  <a:pt x="0" y="4974154"/>
                </a:lnTo>
                <a:lnTo>
                  <a:pt x="0" y="561774"/>
                </a:lnTo>
                <a:lnTo>
                  <a:pt x="121632" y="536167"/>
                </a:lnTo>
                <a:cubicBezTo>
                  <a:pt x="1840774" y="194229"/>
                  <a:pt x="3810869" y="0"/>
                  <a:pt x="5904864"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a:t>v</a:t>
            </a:r>
          </a:p>
        </p:txBody>
      </p:sp>
      <p:sp>
        <p:nvSpPr>
          <p:cNvPr id="2" name="Title 1">
            <a:extLst>
              <a:ext uri="{FF2B5EF4-FFF2-40B4-BE49-F238E27FC236}">
                <a16:creationId xmlns:a16="http://schemas.microsoft.com/office/drawing/2014/main" id="{694F79DD-4210-0162-3554-66FDF7062ABC}"/>
              </a:ext>
            </a:extLst>
          </p:cNvPr>
          <p:cNvSpPr>
            <a:spLocks noGrp="1"/>
          </p:cNvSpPr>
          <p:nvPr>
            <p:ph type="title"/>
          </p:nvPr>
        </p:nvSpPr>
        <p:spPr>
          <a:xfrm>
            <a:off x="838200" y="444500"/>
            <a:ext cx="10515600" cy="1325563"/>
          </a:xfrm>
        </p:spPr>
        <p:txBody>
          <a:bodyPr/>
          <a:lstStyle>
            <a:lvl1pPr>
              <a:defRPr>
                <a:solidFill>
                  <a:srgbClr val="592C82"/>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B6C84C4B-CDFD-56FF-D748-55C7AEFDC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F3DE7-E12B-EC1A-7F8E-B52DB496FFFA}"/>
              </a:ext>
            </a:extLst>
          </p:cNvPr>
          <p:cNvSpPr>
            <a:spLocks noGrp="1"/>
          </p:cNvSpPr>
          <p:nvPr>
            <p:ph type="sldNum" sz="quarter" idx="12"/>
          </p:nvPr>
        </p:nvSpPr>
        <p:spPr/>
        <p:txBody>
          <a:bodyPr/>
          <a:lstStyle/>
          <a:p>
            <a:fld id="{1824275D-F8BF-294D-BA3E-3ED8D9FC87AE}" type="slidenum">
              <a:rPr lang="en-US" smtClean="0"/>
              <a:t>‹#›</a:t>
            </a:fld>
            <a:endParaRPr lang="en-US"/>
          </a:p>
        </p:txBody>
      </p:sp>
      <p:sp>
        <p:nvSpPr>
          <p:cNvPr id="10" name="Content Placeholder 3">
            <a:extLst>
              <a:ext uri="{FF2B5EF4-FFF2-40B4-BE49-F238E27FC236}">
                <a16:creationId xmlns:a16="http://schemas.microsoft.com/office/drawing/2014/main" id="{18C7B52F-9C7A-5A31-42D0-3516E24ED31F}"/>
              </a:ext>
            </a:extLst>
          </p:cNvPr>
          <p:cNvSpPr>
            <a:spLocks noGrp="1"/>
          </p:cNvSpPr>
          <p:nvPr>
            <p:ph sz="half" idx="2"/>
          </p:nvPr>
        </p:nvSpPr>
        <p:spPr>
          <a:xfrm>
            <a:off x="839788" y="2633472"/>
            <a:ext cx="5256212" cy="3556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7B1BB598-C012-05BC-E25F-E981F3424F23}"/>
              </a:ext>
            </a:extLst>
          </p:cNvPr>
          <p:cNvSpPr>
            <a:spLocks noGrp="1"/>
          </p:cNvSpPr>
          <p:nvPr>
            <p:ph sz="half" idx="13"/>
          </p:nvPr>
        </p:nvSpPr>
        <p:spPr>
          <a:xfrm>
            <a:off x="6232458" y="2633472"/>
            <a:ext cx="5256212" cy="3556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71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C9B239E-E998-7479-C011-FF42058CEBD2}"/>
              </a:ext>
            </a:extLst>
          </p:cNvPr>
          <p:cNvSpPr/>
          <p:nvPr userDrawn="1"/>
        </p:nvSpPr>
        <p:spPr>
          <a:xfrm>
            <a:off x="5588000" y="757237"/>
            <a:ext cx="5740400" cy="5811838"/>
          </a:xfrm>
          <a:prstGeom prst="ellipse">
            <a:avLst/>
          </a:prstGeom>
          <a:solidFill>
            <a:srgbClr val="AE95DA">
              <a:alpha val="503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9825075-8923-3B59-99FC-6B43C77BE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E9E6E-B752-D86E-47E9-DF83C7878B62}"/>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6" name="Picture 5" descr="A purple line in a circle&#10;&#10;Description automatically generated">
            <a:extLst>
              <a:ext uri="{FF2B5EF4-FFF2-40B4-BE49-F238E27FC236}">
                <a16:creationId xmlns:a16="http://schemas.microsoft.com/office/drawing/2014/main" id="{9AA86475-593E-2707-78CC-7C79D87A97DD}"/>
              </a:ext>
            </a:extLst>
          </p:cNvPr>
          <p:cNvPicPr>
            <a:picLocks noChangeAspect="1"/>
          </p:cNvPicPr>
          <p:nvPr userDrawn="1"/>
        </p:nvPicPr>
        <p:blipFill>
          <a:blip r:embed="rId2"/>
          <a:stretch>
            <a:fillRect/>
          </a:stretch>
        </p:blipFill>
        <p:spPr>
          <a:xfrm rot="20878214">
            <a:off x="5507040" y="-1026456"/>
            <a:ext cx="5481517" cy="7573519"/>
          </a:xfrm>
          <a:prstGeom prst="rect">
            <a:avLst/>
          </a:prstGeom>
        </p:spPr>
      </p:pic>
      <p:sp>
        <p:nvSpPr>
          <p:cNvPr id="7" name="Title 1">
            <a:extLst>
              <a:ext uri="{FF2B5EF4-FFF2-40B4-BE49-F238E27FC236}">
                <a16:creationId xmlns:a16="http://schemas.microsoft.com/office/drawing/2014/main" id="{2CF015E4-F0E3-8F18-2082-270C2951C179}"/>
              </a:ext>
            </a:extLst>
          </p:cNvPr>
          <p:cNvSpPr>
            <a:spLocks noGrp="1"/>
          </p:cNvSpPr>
          <p:nvPr>
            <p:ph type="title"/>
          </p:nvPr>
        </p:nvSpPr>
        <p:spPr>
          <a:xfrm>
            <a:off x="838200" y="365125"/>
            <a:ext cx="47752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38F4F7AA-C795-3E92-2689-20F85D7FC367}"/>
              </a:ext>
            </a:extLst>
          </p:cNvPr>
          <p:cNvSpPr>
            <a:spLocks noGrp="1"/>
          </p:cNvSpPr>
          <p:nvPr>
            <p:ph sz="half" idx="1"/>
          </p:nvPr>
        </p:nvSpPr>
        <p:spPr>
          <a:xfrm>
            <a:off x="838200" y="1825625"/>
            <a:ext cx="477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C4EA435-D530-15ED-5650-A992EC75BDA5}"/>
              </a:ext>
            </a:extLst>
          </p:cNvPr>
          <p:cNvSpPr txBox="1">
            <a:spLocks/>
          </p:cNvSpPr>
          <p:nvPr userDrawn="1"/>
        </p:nvSpPr>
        <p:spPr>
          <a:xfrm>
            <a:off x="6565304" y="1996679"/>
            <a:ext cx="3811191" cy="3793330"/>
          </a:xfrm>
          <a:prstGeom prst="rect">
            <a:avLst/>
          </a:prstGeom>
        </p:spPr>
        <p:txBody>
          <a:bodyPr vert="horz" lIns="91440" tIns="45720" rIns="91440" bIns="45720" rtlCol="0" anchor="t">
            <a:normAutofit/>
          </a:bodyPr>
          <a:lstStyle>
            <a:lvl1pPr algn="ctr" defTabSz="914400" rtl="0" eaLnBrk="1" latinLnBrk="0" hangingPunct="1">
              <a:lnSpc>
                <a:spcPct val="100000"/>
              </a:lnSpc>
              <a:spcBef>
                <a:spcPct val="0"/>
              </a:spcBef>
              <a:buNone/>
              <a:defRPr sz="5400" b="1" kern="1200">
                <a:solidFill>
                  <a:srgbClr val="592C82"/>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1" name="Text Placeholder 2">
            <a:extLst>
              <a:ext uri="{FF2B5EF4-FFF2-40B4-BE49-F238E27FC236}">
                <a16:creationId xmlns:a16="http://schemas.microsoft.com/office/drawing/2014/main" id="{60169DE7-A8E7-1EF1-8DEC-4F1EA4420AB2}"/>
              </a:ext>
            </a:extLst>
          </p:cNvPr>
          <p:cNvSpPr>
            <a:spLocks noGrp="1"/>
          </p:cNvSpPr>
          <p:nvPr>
            <p:ph type="body" idx="13" hasCustomPrompt="1"/>
          </p:nvPr>
        </p:nvSpPr>
        <p:spPr>
          <a:xfrm>
            <a:off x="7205363" y="5096272"/>
            <a:ext cx="2531072" cy="693737"/>
          </a:xfrm>
        </p:spPr>
        <p:txBody>
          <a:bodyPr>
            <a:normAutofit/>
          </a:bodyPr>
          <a:lstStyle>
            <a:lvl1pPr marL="0" indent="0" algn="ctr">
              <a:buNone/>
              <a:defRPr sz="2000">
                <a:solidFill>
                  <a:schemeClr val="bg2">
                    <a:lumMod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 Click to edit Master text styles</a:t>
            </a:r>
          </a:p>
        </p:txBody>
      </p:sp>
    </p:spTree>
    <p:extLst>
      <p:ext uri="{BB962C8B-B14F-4D97-AF65-F5344CB8AC3E}">
        <p14:creationId xmlns:p14="http://schemas.microsoft.com/office/powerpoint/2010/main" val="56924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C9B239E-E998-7479-C011-FF42058CEBD2}"/>
              </a:ext>
            </a:extLst>
          </p:cNvPr>
          <p:cNvSpPr/>
          <p:nvPr userDrawn="1"/>
        </p:nvSpPr>
        <p:spPr>
          <a:xfrm>
            <a:off x="3420314" y="511498"/>
            <a:ext cx="5740400" cy="5811838"/>
          </a:xfrm>
          <a:prstGeom prst="ellipse">
            <a:avLst/>
          </a:prstGeom>
          <a:solidFill>
            <a:srgbClr val="AE95DA">
              <a:alpha val="503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9825075-8923-3B59-99FC-6B43C77BE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E9E6E-B752-D86E-47E9-DF83C7878B62}"/>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6" name="Picture 5" descr="A purple line in a circle&#10;&#10;Description automatically generated">
            <a:extLst>
              <a:ext uri="{FF2B5EF4-FFF2-40B4-BE49-F238E27FC236}">
                <a16:creationId xmlns:a16="http://schemas.microsoft.com/office/drawing/2014/main" id="{9AA86475-593E-2707-78CC-7C79D87A97DD}"/>
              </a:ext>
            </a:extLst>
          </p:cNvPr>
          <p:cNvPicPr>
            <a:picLocks noChangeAspect="1"/>
          </p:cNvPicPr>
          <p:nvPr userDrawn="1"/>
        </p:nvPicPr>
        <p:blipFill>
          <a:blip r:embed="rId2"/>
          <a:stretch>
            <a:fillRect/>
          </a:stretch>
        </p:blipFill>
        <p:spPr>
          <a:xfrm rot="10800000">
            <a:off x="3337489" y="511498"/>
            <a:ext cx="5963223" cy="7573519"/>
          </a:xfrm>
          <a:prstGeom prst="rect">
            <a:avLst/>
          </a:prstGeom>
        </p:spPr>
      </p:pic>
      <p:sp>
        <p:nvSpPr>
          <p:cNvPr id="10" name="Title 1">
            <a:extLst>
              <a:ext uri="{FF2B5EF4-FFF2-40B4-BE49-F238E27FC236}">
                <a16:creationId xmlns:a16="http://schemas.microsoft.com/office/drawing/2014/main" id="{5C4EA435-D530-15ED-5650-A992EC75BDA5}"/>
              </a:ext>
            </a:extLst>
          </p:cNvPr>
          <p:cNvSpPr txBox="1">
            <a:spLocks/>
          </p:cNvSpPr>
          <p:nvPr userDrawn="1"/>
        </p:nvSpPr>
        <p:spPr>
          <a:xfrm>
            <a:off x="4413506" y="1924494"/>
            <a:ext cx="3811191" cy="3793330"/>
          </a:xfrm>
          <a:prstGeom prst="rect">
            <a:avLst/>
          </a:prstGeom>
        </p:spPr>
        <p:txBody>
          <a:bodyPr vert="horz" lIns="91440" tIns="45720" rIns="91440" bIns="45720" rtlCol="0" anchor="t">
            <a:normAutofit/>
          </a:bodyPr>
          <a:lstStyle>
            <a:lvl1pPr algn="ctr" defTabSz="914400" rtl="0" eaLnBrk="1" latinLnBrk="0" hangingPunct="1">
              <a:lnSpc>
                <a:spcPct val="100000"/>
              </a:lnSpc>
              <a:spcBef>
                <a:spcPct val="0"/>
              </a:spcBef>
              <a:buNone/>
              <a:defRPr sz="5400" b="1" kern="1200">
                <a:solidFill>
                  <a:srgbClr val="592C82"/>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1" name="Text Placeholder 2">
            <a:extLst>
              <a:ext uri="{FF2B5EF4-FFF2-40B4-BE49-F238E27FC236}">
                <a16:creationId xmlns:a16="http://schemas.microsoft.com/office/drawing/2014/main" id="{60169DE7-A8E7-1EF1-8DEC-4F1EA4420AB2}"/>
              </a:ext>
            </a:extLst>
          </p:cNvPr>
          <p:cNvSpPr>
            <a:spLocks noGrp="1"/>
          </p:cNvSpPr>
          <p:nvPr>
            <p:ph type="body" idx="13" hasCustomPrompt="1"/>
          </p:nvPr>
        </p:nvSpPr>
        <p:spPr>
          <a:xfrm>
            <a:off x="5053565" y="5024087"/>
            <a:ext cx="2531072" cy="693737"/>
          </a:xfrm>
        </p:spPr>
        <p:txBody>
          <a:bodyPr>
            <a:normAutofit/>
          </a:bodyPr>
          <a:lstStyle>
            <a:lvl1pPr marL="0" indent="0" algn="ctr">
              <a:buNone/>
              <a:defRPr sz="2000">
                <a:solidFill>
                  <a:schemeClr val="bg2">
                    <a:lumMod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 Click to edit Master text styles</a:t>
            </a:r>
          </a:p>
        </p:txBody>
      </p:sp>
    </p:spTree>
    <p:extLst>
      <p:ext uri="{BB962C8B-B14F-4D97-AF65-F5344CB8AC3E}">
        <p14:creationId xmlns:p14="http://schemas.microsoft.com/office/powerpoint/2010/main" val="3524083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9825075-8923-3B59-99FC-6B43C77BE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E9E6E-B752-D86E-47E9-DF83C7878B62}"/>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5" name="Picture 4" descr="A purple and black background with a circle and a purple string&#10;&#10;Description automatically generated with medium confidence">
            <a:extLst>
              <a:ext uri="{FF2B5EF4-FFF2-40B4-BE49-F238E27FC236}">
                <a16:creationId xmlns:a16="http://schemas.microsoft.com/office/drawing/2014/main" id="{D2690266-B9DA-BDF2-001F-CEC33299BFE2}"/>
              </a:ext>
            </a:extLst>
          </p:cNvPr>
          <p:cNvPicPr>
            <a:picLocks noChangeAspect="1"/>
          </p:cNvPicPr>
          <p:nvPr userDrawn="1"/>
        </p:nvPicPr>
        <p:blipFill>
          <a:blip r:embed="rId2"/>
          <a:stretch>
            <a:fillRect/>
          </a:stretch>
        </p:blipFill>
        <p:spPr>
          <a:xfrm>
            <a:off x="-402336" y="683070"/>
            <a:ext cx="12996672" cy="7310628"/>
          </a:xfrm>
          <a:prstGeom prst="rect">
            <a:avLst/>
          </a:prstGeom>
        </p:spPr>
      </p:pic>
    </p:spTree>
    <p:extLst>
      <p:ext uri="{BB962C8B-B14F-4D97-AF65-F5344CB8AC3E}">
        <p14:creationId xmlns:p14="http://schemas.microsoft.com/office/powerpoint/2010/main" val="211873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AE95DA">
            <a:alpha val="70196"/>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D775-C7FA-6A2E-4586-6C0E02D68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758C39-0897-9CBD-D4D6-0316250B1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21522EF-9422-8CE8-0267-8A3B7373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55FB8-54FC-6CAC-A7EA-2FF18417A62F}"/>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10" name="Picture 9" descr="A white line on a black background&#10;&#10;Description automatically generated">
            <a:extLst>
              <a:ext uri="{FF2B5EF4-FFF2-40B4-BE49-F238E27FC236}">
                <a16:creationId xmlns:a16="http://schemas.microsoft.com/office/drawing/2014/main" id="{E84537AC-869B-8F3E-64BE-F0EA66FD46E1}"/>
              </a:ext>
            </a:extLst>
          </p:cNvPr>
          <p:cNvPicPr>
            <a:picLocks noChangeAspect="1"/>
          </p:cNvPicPr>
          <p:nvPr userDrawn="1"/>
        </p:nvPicPr>
        <p:blipFill>
          <a:blip r:embed="rId2"/>
          <a:srcRect l="9232" t="24605" r="15049" b="38461"/>
          <a:stretch/>
        </p:blipFill>
        <p:spPr>
          <a:xfrm>
            <a:off x="0" y="4470400"/>
            <a:ext cx="12192000" cy="2387600"/>
          </a:xfrm>
          <a:prstGeom prst="rect">
            <a:avLst/>
          </a:prstGeom>
        </p:spPr>
      </p:pic>
      <p:pic>
        <p:nvPicPr>
          <p:cNvPr id="8" name="Picture 7" descr="A purple line in the dark&#10;&#10;Description automatically generated">
            <a:extLst>
              <a:ext uri="{FF2B5EF4-FFF2-40B4-BE49-F238E27FC236}">
                <a16:creationId xmlns:a16="http://schemas.microsoft.com/office/drawing/2014/main" id="{D2157F8B-3E2A-B0F1-F050-80F859B2B12C}"/>
              </a:ext>
            </a:extLst>
          </p:cNvPr>
          <p:cNvPicPr>
            <a:picLocks noChangeAspect="1"/>
          </p:cNvPicPr>
          <p:nvPr userDrawn="1"/>
        </p:nvPicPr>
        <p:blipFill>
          <a:blip r:embed="rId3"/>
          <a:stretch>
            <a:fillRect/>
          </a:stretch>
        </p:blipFill>
        <p:spPr>
          <a:xfrm>
            <a:off x="-196851" y="4738256"/>
            <a:ext cx="10613151" cy="1994761"/>
          </a:xfrm>
          <a:prstGeom prst="rect">
            <a:avLst/>
          </a:prstGeom>
        </p:spPr>
      </p:pic>
    </p:spTree>
    <p:extLst>
      <p:ext uri="{BB962C8B-B14F-4D97-AF65-F5344CB8AC3E}">
        <p14:creationId xmlns:p14="http://schemas.microsoft.com/office/powerpoint/2010/main" val="371488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AE95D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C9B239E-E998-7479-C011-FF42058CEBD2}"/>
              </a:ext>
            </a:extLst>
          </p:cNvPr>
          <p:cNvSpPr/>
          <p:nvPr userDrawn="1"/>
        </p:nvSpPr>
        <p:spPr>
          <a:xfrm>
            <a:off x="5588000" y="757237"/>
            <a:ext cx="5740400" cy="5811838"/>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9825075-8923-3B59-99FC-6B43C77BE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E9E6E-B752-D86E-47E9-DF83C7878B62}"/>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6" name="Picture 5" descr="A purple line in a circle&#10;&#10;Description automatically generated">
            <a:extLst>
              <a:ext uri="{FF2B5EF4-FFF2-40B4-BE49-F238E27FC236}">
                <a16:creationId xmlns:a16="http://schemas.microsoft.com/office/drawing/2014/main" id="{9AA86475-593E-2707-78CC-7C79D87A97DD}"/>
              </a:ext>
            </a:extLst>
          </p:cNvPr>
          <p:cNvPicPr>
            <a:picLocks noChangeAspect="1"/>
          </p:cNvPicPr>
          <p:nvPr userDrawn="1"/>
        </p:nvPicPr>
        <p:blipFill>
          <a:blip r:embed="rId2"/>
          <a:stretch>
            <a:fillRect/>
          </a:stretch>
        </p:blipFill>
        <p:spPr>
          <a:xfrm rot="4663274">
            <a:off x="6351120" y="-119600"/>
            <a:ext cx="5738162" cy="7097200"/>
          </a:xfrm>
          <a:prstGeom prst="rect">
            <a:avLst/>
          </a:prstGeom>
        </p:spPr>
      </p:pic>
      <p:sp>
        <p:nvSpPr>
          <p:cNvPr id="7" name="Title 1">
            <a:extLst>
              <a:ext uri="{FF2B5EF4-FFF2-40B4-BE49-F238E27FC236}">
                <a16:creationId xmlns:a16="http://schemas.microsoft.com/office/drawing/2014/main" id="{2CF015E4-F0E3-8F18-2082-270C2951C179}"/>
              </a:ext>
            </a:extLst>
          </p:cNvPr>
          <p:cNvSpPr>
            <a:spLocks noGrp="1"/>
          </p:cNvSpPr>
          <p:nvPr>
            <p:ph type="title"/>
          </p:nvPr>
        </p:nvSpPr>
        <p:spPr>
          <a:xfrm>
            <a:off x="838200" y="365125"/>
            <a:ext cx="47752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38F4F7AA-C795-3E92-2689-20F85D7FC367}"/>
              </a:ext>
            </a:extLst>
          </p:cNvPr>
          <p:cNvSpPr>
            <a:spLocks noGrp="1"/>
          </p:cNvSpPr>
          <p:nvPr>
            <p:ph sz="half" idx="1"/>
          </p:nvPr>
        </p:nvSpPr>
        <p:spPr>
          <a:xfrm>
            <a:off x="838200" y="1825625"/>
            <a:ext cx="477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12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urple and black background&#10;&#10;Description automatically generated">
            <a:extLst>
              <a:ext uri="{FF2B5EF4-FFF2-40B4-BE49-F238E27FC236}">
                <a16:creationId xmlns:a16="http://schemas.microsoft.com/office/drawing/2014/main" id="{1EA8FB91-5E08-ABFC-F190-707ABD86052C}"/>
              </a:ext>
            </a:extLst>
          </p:cNvPr>
          <p:cNvPicPr>
            <a:picLocks noChangeAspect="1"/>
          </p:cNvPicPr>
          <p:nvPr userDrawn="1"/>
        </p:nvPicPr>
        <p:blipFill>
          <a:blip r:embed="rId2"/>
          <a:srcRect r="10112"/>
          <a:stretch/>
        </p:blipFill>
        <p:spPr>
          <a:xfrm>
            <a:off x="-25400" y="-762000"/>
            <a:ext cx="12217400" cy="7645400"/>
          </a:xfrm>
          <a:prstGeom prst="rect">
            <a:avLst/>
          </a:prstGeom>
        </p:spPr>
      </p:pic>
      <p:sp>
        <p:nvSpPr>
          <p:cNvPr id="2" name="Title 1">
            <a:extLst>
              <a:ext uri="{FF2B5EF4-FFF2-40B4-BE49-F238E27FC236}">
                <a16:creationId xmlns:a16="http://schemas.microsoft.com/office/drawing/2014/main" id="{694F79DD-4210-0162-3554-66FDF7062AB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6C84C4B-CDFD-56FF-D748-55C7AEFDC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F3DE7-E12B-EC1A-7F8E-B52DB496FFFA}"/>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9" name="Picture 8" descr="A close-up of a black background&#10;&#10;Description automatically generated">
            <a:extLst>
              <a:ext uri="{FF2B5EF4-FFF2-40B4-BE49-F238E27FC236}">
                <a16:creationId xmlns:a16="http://schemas.microsoft.com/office/drawing/2014/main" id="{D3C52D75-20C3-ED24-A815-86745234F977}"/>
              </a:ext>
            </a:extLst>
          </p:cNvPr>
          <p:cNvPicPr>
            <a:picLocks noChangeAspect="1"/>
          </p:cNvPicPr>
          <p:nvPr userDrawn="1"/>
        </p:nvPicPr>
        <p:blipFill>
          <a:blip r:embed="rId3"/>
          <a:stretch>
            <a:fillRect/>
          </a:stretch>
        </p:blipFill>
        <p:spPr>
          <a:xfrm>
            <a:off x="624354" y="5304954"/>
            <a:ext cx="5458946" cy="1137679"/>
          </a:xfrm>
          <a:prstGeom prst="rect">
            <a:avLst/>
          </a:prstGeom>
        </p:spPr>
      </p:pic>
      <p:pic>
        <p:nvPicPr>
          <p:cNvPr id="11" name="Picture 10" descr="A close-up of a logo&#10;&#10;Description automatically generated">
            <a:extLst>
              <a:ext uri="{FF2B5EF4-FFF2-40B4-BE49-F238E27FC236}">
                <a16:creationId xmlns:a16="http://schemas.microsoft.com/office/drawing/2014/main" id="{0F28EE47-32C8-A2E9-76F1-9808C6C3ED89}"/>
              </a:ext>
            </a:extLst>
          </p:cNvPr>
          <p:cNvPicPr>
            <a:picLocks noChangeAspect="1"/>
          </p:cNvPicPr>
          <p:nvPr userDrawn="1"/>
        </p:nvPicPr>
        <p:blipFill>
          <a:blip r:embed="rId4"/>
          <a:stretch>
            <a:fillRect/>
          </a:stretch>
        </p:blipFill>
        <p:spPr>
          <a:xfrm>
            <a:off x="6944846" y="5597469"/>
            <a:ext cx="4872692" cy="850788"/>
          </a:xfrm>
          <a:prstGeom prst="rect">
            <a:avLst/>
          </a:prstGeom>
        </p:spPr>
      </p:pic>
    </p:spTree>
    <p:extLst>
      <p:ext uri="{BB962C8B-B14F-4D97-AF65-F5344CB8AC3E}">
        <p14:creationId xmlns:p14="http://schemas.microsoft.com/office/powerpoint/2010/main" val="215519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C84C4B-CDFD-56FF-D748-55C7AEFDC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F3DE7-E12B-EC1A-7F8E-B52DB496FFFA}"/>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1397339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E781-2020-53D5-7A49-0E44DFE518A2}"/>
              </a:ext>
            </a:extLst>
          </p:cNvPr>
          <p:cNvSpPr>
            <a:spLocks noGrp="1"/>
          </p:cNvSpPr>
          <p:nvPr>
            <p:ph type="title"/>
          </p:nvPr>
        </p:nvSpPr>
        <p:spPr>
          <a:xfrm>
            <a:off x="839788" y="175564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9C801-A3B0-2409-0B85-25ABD53497CC}"/>
              </a:ext>
            </a:extLst>
          </p:cNvPr>
          <p:cNvSpPr>
            <a:spLocks noGrp="1"/>
          </p:cNvSpPr>
          <p:nvPr>
            <p:ph idx="1"/>
          </p:nvPr>
        </p:nvSpPr>
        <p:spPr>
          <a:xfrm>
            <a:off x="5183188" y="1755648"/>
            <a:ext cx="6172200" cy="41054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90789-F6BD-B830-E1FE-AEA069E0A712}"/>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CDE8D29-F7A7-49C4-0F3E-743D22CE6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1FDC7-D571-5C86-2895-3308E6B5DCBB}"/>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128424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CC92-1EF5-2E58-89A1-1A892D4B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133E6C-6339-65CC-DD33-76CB779D13F0}"/>
              </a:ext>
            </a:extLst>
          </p:cNvPr>
          <p:cNvSpPr>
            <a:spLocks noGrp="1"/>
          </p:cNvSpPr>
          <p:nvPr>
            <p:ph type="pic" idx="1"/>
          </p:nvPr>
        </p:nvSpPr>
        <p:spPr>
          <a:xfrm>
            <a:off x="5183188" y="0"/>
            <a:ext cx="7008812" cy="6857999"/>
          </a:xfrm>
          <a:solidFill>
            <a:schemeClr val="bg2">
              <a:lumMod val="9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4B9C56-FA48-2982-2D90-89FD558BB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68DE10A-B781-B07D-3567-1CF02F425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63BA2-9146-63AD-10C3-5B158297DC94}"/>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3807174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AE95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CC92-1EF5-2E58-89A1-1A892D4B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133E6C-6339-65CC-DD33-76CB779D13F0}"/>
              </a:ext>
            </a:extLst>
          </p:cNvPr>
          <p:cNvSpPr>
            <a:spLocks noGrp="1"/>
          </p:cNvSpPr>
          <p:nvPr>
            <p:ph type="pic" idx="1"/>
          </p:nvPr>
        </p:nvSpPr>
        <p:spPr>
          <a:xfrm>
            <a:off x="5183188" y="0"/>
            <a:ext cx="7008812" cy="6857999"/>
          </a:xfrm>
          <a:solidFill>
            <a:schemeClr val="bg2">
              <a:lumMod val="9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4B9C56-FA48-2982-2D90-89FD558BB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68DE10A-B781-B07D-3567-1CF02F425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63BA2-9146-63AD-10C3-5B158297DC94}"/>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3456480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93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1F47-2134-3900-93A1-489C088F5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D208F-E6C0-D27E-E33A-E782B7D114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E3CE88-4793-A0EB-A3F5-63107B15E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B2AB6-A6BB-8C5F-26AF-A82150A18D02}"/>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95669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AE95DA">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1F47-2134-3900-93A1-489C088F5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D208F-E6C0-D27E-E33A-E782B7D114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E3CE88-4793-A0EB-A3F5-63107B15E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B2AB6-A6BB-8C5F-26AF-A82150A18D02}"/>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77410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3B65A829-C28E-E3AC-C3BC-BF70472D4BB6}"/>
              </a:ext>
            </a:extLst>
          </p:cNvPr>
          <p:cNvPicPr>
            <a:picLocks noChangeAspect="1"/>
          </p:cNvPicPr>
          <p:nvPr userDrawn="1"/>
        </p:nvPicPr>
        <p:blipFill>
          <a:blip r:embed="rId2"/>
          <a:srcRect l="9111" t="237" r="9036"/>
          <a:stretch/>
        </p:blipFill>
        <p:spPr>
          <a:xfrm>
            <a:off x="0" y="-31029"/>
            <a:ext cx="12203151" cy="8366263"/>
          </a:xfrm>
          <a:prstGeom prst="rect">
            <a:avLst/>
          </a:prstGeom>
        </p:spPr>
      </p:pic>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831850" y="1709739"/>
            <a:ext cx="10515600" cy="171926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p:nvPr>
        </p:nvSpPr>
        <p:spPr>
          <a:xfrm>
            <a:off x="838200" y="3620294"/>
            <a:ext cx="10515600" cy="1500187"/>
          </a:xfrm>
        </p:spPr>
        <p:txBody>
          <a:bodyPr/>
          <a:lstStyle>
            <a:lvl1pPr marL="0" indent="0">
              <a:buNone/>
              <a:defRPr sz="2400">
                <a:solidFill>
                  <a:schemeClr val="bg2">
                    <a:lumMod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9" name="Picture 8" descr="A red circle with white text&#10;&#10;Description automatically generated">
            <a:extLst>
              <a:ext uri="{FF2B5EF4-FFF2-40B4-BE49-F238E27FC236}">
                <a16:creationId xmlns:a16="http://schemas.microsoft.com/office/drawing/2014/main" id="{31AB389E-1FEA-77A3-EA8E-D98A18577FAD}"/>
              </a:ext>
            </a:extLst>
          </p:cNvPr>
          <p:cNvPicPr>
            <a:picLocks noChangeAspect="1"/>
          </p:cNvPicPr>
          <p:nvPr userDrawn="1"/>
        </p:nvPicPr>
        <p:blipFill>
          <a:blip r:embed="rId3"/>
          <a:stretch>
            <a:fillRect/>
          </a:stretch>
        </p:blipFill>
        <p:spPr>
          <a:xfrm>
            <a:off x="10348331" y="-31029"/>
            <a:ext cx="1854820" cy="1864651"/>
          </a:xfrm>
          <a:prstGeom prst="rect">
            <a:avLst/>
          </a:prstGeom>
        </p:spPr>
      </p:pic>
    </p:spTree>
    <p:extLst>
      <p:ext uri="{BB962C8B-B14F-4D97-AF65-F5344CB8AC3E}">
        <p14:creationId xmlns:p14="http://schemas.microsoft.com/office/powerpoint/2010/main" val="208787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AE95DA">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4" name="Picture 3" descr="A white line on a black background&#10;&#10;Description automatically generated">
            <a:extLst>
              <a:ext uri="{FF2B5EF4-FFF2-40B4-BE49-F238E27FC236}">
                <a16:creationId xmlns:a16="http://schemas.microsoft.com/office/drawing/2014/main" id="{B77A6DDD-1D1A-0031-9825-40054892F111}"/>
              </a:ext>
            </a:extLst>
          </p:cNvPr>
          <p:cNvPicPr>
            <a:picLocks noChangeAspect="1"/>
          </p:cNvPicPr>
          <p:nvPr userDrawn="1"/>
        </p:nvPicPr>
        <p:blipFill>
          <a:blip r:embed="rId2"/>
          <a:srcRect l="10270" t="29162" r="15769" b="48361"/>
          <a:stretch/>
        </p:blipFill>
        <p:spPr>
          <a:xfrm>
            <a:off x="0" y="4948063"/>
            <a:ext cx="12192000" cy="1909937"/>
          </a:xfrm>
          <a:prstGeom prst="rect">
            <a:avLst/>
          </a:prstGeom>
        </p:spPr>
      </p:pic>
    </p:spTree>
    <p:extLst>
      <p:ext uri="{BB962C8B-B14F-4D97-AF65-F5344CB8AC3E}">
        <p14:creationId xmlns:p14="http://schemas.microsoft.com/office/powerpoint/2010/main" val="254172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AE95DA">
            <a:alpha val="70000"/>
          </a:srgb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D1A066-1DCD-3990-0207-FB9F9DF1ED2C}"/>
              </a:ext>
            </a:extLst>
          </p:cNvPr>
          <p:cNvSpPr/>
          <p:nvPr userDrawn="1"/>
        </p:nvSpPr>
        <p:spPr>
          <a:xfrm>
            <a:off x="3498850" y="1270001"/>
            <a:ext cx="4810919" cy="491251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urple and white quote marks&#10;&#10;Description automatically generated">
            <a:extLst>
              <a:ext uri="{FF2B5EF4-FFF2-40B4-BE49-F238E27FC236}">
                <a16:creationId xmlns:a16="http://schemas.microsoft.com/office/drawing/2014/main" id="{CD32F7DC-546E-FC48-A9FA-7E8E291D770C}"/>
              </a:ext>
            </a:extLst>
          </p:cNvPr>
          <p:cNvPicPr>
            <a:picLocks noChangeAspect="1"/>
          </p:cNvPicPr>
          <p:nvPr userDrawn="1"/>
        </p:nvPicPr>
        <p:blipFill>
          <a:blip r:embed="rId2"/>
          <a:stretch>
            <a:fillRect/>
          </a:stretch>
        </p:blipFill>
        <p:spPr>
          <a:xfrm>
            <a:off x="-2775133" y="892969"/>
            <a:ext cx="16611966" cy="6603256"/>
          </a:xfrm>
          <a:prstGeom prst="rect">
            <a:avLst/>
          </a:prstGeom>
        </p:spPr>
      </p:pic>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4088208" y="1998317"/>
            <a:ext cx="3811191" cy="3793330"/>
          </a:xfrm>
        </p:spPr>
        <p:txBody>
          <a:bodyPr anchor="t">
            <a:normAutofit/>
          </a:bodyPr>
          <a:lstStyle>
            <a:lvl1pPr algn="ctr">
              <a:lnSpc>
                <a:spcPct val="100000"/>
              </a:lnSpc>
              <a:defRPr sz="5400"/>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hasCustomPrompt="1"/>
          </p:nvPr>
        </p:nvSpPr>
        <p:spPr>
          <a:xfrm>
            <a:off x="4728267" y="5097910"/>
            <a:ext cx="2531072" cy="693737"/>
          </a:xfrm>
        </p:spPr>
        <p:txBody>
          <a:bodyPr>
            <a:normAutofit/>
          </a:bodyPr>
          <a:lstStyle>
            <a:lvl1pPr marL="0" indent="0" algn="ctr">
              <a:buNone/>
              <a:defRPr sz="20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 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945817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D1A066-1DCD-3990-0207-FB9F9DF1ED2C}"/>
              </a:ext>
            </a:extLst>
          </p:cNvPr>
          <p:cNvSpPr/>
          <p:nvPr userDrawn="1"/>
        </p:nvSpPr>
        <p:spPr>
          <a:xfrm>
            <a:off x="3498850" y="1270001"/>
            <a:ext cx="4810919" cy="4912518"/>
          </a:xfrm>
          <a:prstGeom prst="ellipse">
            <a:avLst/>
          </a:prstGeom>
          <a:solidFill>
            <a:srgbClr val="AE95DA">
              <a:alpha val="503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D32F7DC-546E-FC48-A9FA-7E8E291D770C}"/>
              </a:ext>
            </a:extLst>
          </p:cNvPr>
          <p:cNvPicPr>
            <a:picLocks noChangeAspect="1"/>
          </p:cNvPicPr>
          <p:nvPr userDrawn="1"/>
        </p:nvPicPr>
        <p:blipFill>
          <a:blip r:embed="rId2"/>
          <a:srcRect/>
          <a:stretch/>
        </p:blipFill>
        <p:spPr>
          <a:xfrm>
            <a:off x="-2800532" y="802481"/>
            <a:ext cx="16611964" cy="6603256"/>
          </a:xfrm>
          <a:prstGeom prst="rect">
            <a:avLst/>
          </a:prstGeom>
        </p:spPr>
      </p:pic>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4088208" y="1998317"/>
            <a:ext cx="3811191" cy="3793330"/>
          </a:xfrm>
        </p:spPr>
        <p:txBody>
          <a:bodyPr anchor="t">
            <a:normAutofit/>
          </a:bodyPr>
          <a:lstStyle>
            <a:lvl1pPr algn="ctr">
              <a:lnSpc>
                <a:spcPct val="100000"/>
              </a:lnSpc>
              <a:defRPr sz="5400"/>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hasCustomPrompt="1"/>
          </p:nvPr>
        </p:nvSpPr>
        <p:spPr>
          <a:xfrm>
            <a:off x="4728267" y="5097910"/>
            <a:ext cx="2531072" cy="693737"/>
          </a:xfrm>
        </p:spPr>
        <p:txBody>
          <a:bodyPr>
            <a:normAutofit/>
          </a:bodyPr>
          <a:lstStyle>
            <a:lvl1pPr marL="0" indent="0" algn="ctr">
              <a:buNone/>
              <a:defRPr sz="2000">
                <a:solidFill>
                  <a:schemeClr val="bg2">
                    <a:lumMod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 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spTree>
    <p:extLst>
      <p:ext uri="{BB962C8B-B14F-4D97-AF65-F5344CB8AC3E}">
        <p14:creationId xmlns:p14="http://schemas.microsoft.com/office/powerpoint/2010/main" val="178963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592C82"/>
        </a:solidFill>
        <a:effectLst/>
      </p:bgPr>
    </p:bg>
    <p:spTree>
      <p:nvGrpSpPr>
        <p:cNvPr id="1" name=""/>
        <p:cNvGrpSpPr/>
        <p:nvPr/>
      </p:nvGrpSpPr>
      <p:grpSpPr>
        <a:xfrm>
          <a:off x="0" y="0"/>
          <a:ext cx="0" cy="0"/>
          <a:chOff x="0" y="0"/>
          <a:chExt cx="0" cy="0"/>
        </a:xfrm>
      </p:grpSpPr>
      <p:pic>
        <p:nvPicPr>
          <p:cNvPr id="11" name="Picture 10" descr="A white line on a black background&#10;&#10;Description automatically generated">
            <a:extLst>
              <a:ext uri="{FF2B5EF4-FFF2-40B4-BE49-F238E27FC236}">
                <a16:creationId xmlns:a16="http://schemas.microsoft.com/office/drawing/2014/main" id="{AC6E369A-AF12-A00A-943B-E5526216FECD}"/>
              </a:ext>
            </a:extLst>
          </p:cNvPr>
          <p:cNvPicPr>
            <a:picLocks noChangeAspect="1"/>
          </p:cNvPicPr>
          <p:nvPr userDrawn="1"/>
        </p:nvPicPr>
        <p:blipFill>
          <a:blip r:embed="rId2"/>
          <a:srcRect l="10270" t="29162" r="15769" b="33395"/>
          <a:stretch/>
        </p:blipFill>
        <p:spPr>
          <a:xfrm rot="10800000">
            <a:off x="11151" y="-325388"/>
            <a:ext cx="12192000" cy="3181698"/>
          </a:xfrm>
          <a:prstGeom prst="rect">
            <a:avLst/>
          </a:prstGeom>
        </p:spPr>
      </p:pic>
      <p:sp>
        <p:nvSpPr>
          <p:cNvPr id="2" name="Title 1">
            <a:extLst>
              <a:ext uri="{FF2B5EF4-FFF2-40B4-BE49-F238E27FC236}">
                <a16:creationId xmlns:a16="http://schemas.microsoft.com/office/drawing/2014/main" id="{E790C8DD-E2CA-C938-951F-1E2699746A9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12159C-4CA8-2101-EFF1-F56FF9C9AC9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96D4279-2924-84BC-F372-2F1C1F5C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9C47F-3F09-4816-E82D-9F5AE4B3CDC4}"/>
              </a:ext>
            </a:extLst>
          </p:cNvPr>
          <p:cNvSpPr>
            <a:spLocks noGrp="1"/>
          </p:cNvSpPr>
          <p:nvPr>
            <p:ph type="sldNum" sz="quarter" idx="12"/>
          </p:nvPr>
        </p:nvSpPr>
        <p:spPr/>
        <p:txBody>
          <a:bodyPr/>
          <a:lstStyle/>
          <a:p>
            <a:fld id="{1824275D-F8BF-294D-BA3E-3ED8D9FC87AE}" type="slidenum">
              <a:rPr lang="en-US" smtClean="0"/>
              <a:t>‹#›</a:t>
            </a:fld>
            <a:endParaRPr lang="en-US"/>
          </a:p>
        </p:txBody>
      </p:sp>
      <p:pic>
        <p:nvPicPr>
          <p:cNvPr id="8" name="Picture 7" descr="A red circle with white text&#10;&#10;Description automatically generated">
            <a:extLst>
              <a:ext uri="{FF2B5EF4-FFF2-40B4-BE49-F238E27FC236}">
                <a16:creationId xmlns:a16="http://schemas.microsoft.com/office/drawing/2014/main" id="{701F846B-0A0E-92F6-6E64-C5AEEB0593B7}"/>
              </a:ext>
            </a:extLst>
          </p:cNvPr>
          <p:cNvPicPr>
            <a:picLocks noChangeAspect="1"/>
          </p:cNvPicPr>
          <p:nvPr userDrawn="1"/>
        </p:nvPicPr>
        <p:blipFill>
          <a:blip r:embed="rId3"/>
          <a:stretch>
            <a:fillRect/>
          </a:stretch>
        </p:blipFill>
        <p:spPr>
          <a:xfrm>
            <a:off x="10348331" y="-11151"/>
            <a:ext cx="1854820" cy="1864651"/>
          </a:xfrm>
          <a:prstGeom prst="rect">
            <a:avLst/>
          </a:prstGeom>
        </p:spPr>
      </p:pic>
    </p:spTree>
    <p:extLst>
      <p:ext uri="{BB962C8B-B14F-4D97-AF65-F5344CB8AC3E}">
        <p14:creationId xmlns:p14="http://schemas.microsoft.com/office/powerpoint/2010/main" val="19964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F6D78-3D8A-F7B5-C163-D54571B3C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BC904-1096-5C69-6DA2-DBE1D3987F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168FBBC-184B-D1D3-38A9-D638845FC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F3D015D-D822-829D-6C37-769AD3D81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24275D-F8BF-294D-BA3E-3ED8D9FC87AE}" type="slidenum">
              <a:rPr lang="en-US" smtClean="0"/>
              <a:t>‹#›</a:t>
            </a:fld>
            <a:endParaRPr lang="en-US"/>
          </a:p>
        </p:txBody>
      </p:sp>
      <p:pic>
        <p:nvPicPr>
          <p:cNvPr id="8" name="Picture 7" descr="A red circle with white text&#10;&#10;Description automatically generated">
            <a:extLst>
              <a:ext uri="{FF2B5EF4-FFF2-40B4-BE49-F238E27FC236}">
                <a16:creationId xmlns:a16="http://schemas.microsoft.com/office/drawing/2014/main" id="{8FEE307B-208B-72B8-D22B-A228B9088F08}"/>
              </a:ext>
            </a:extLst>
          </p:cNvPr>
          <p:cNvPicPr>
            <a:picLocks noChangeAspect="1"/>
          </p:cNvPicPr>
          <p:nvPr userDrawn="1"/>
        </p:nvPicPr>
        <p:blipFill>
          <a:blip r:embed="rId28"/>
          <a:stretch>
            <a:fillRect/>
          </a:stretch>
        </p:blipFill>
        <p:spPr>
          <a:xfrm>
            <a:off x="10366619" y="-31029"/>
            <a:ext cx="1854820" cy="1864651"/>
          </a:xfrm>
          <a:prstGeom prst="rect">
            <a:avLst/>
          </a:prstGeom>
        </p:spPr>
      </p:pic>
    </p:spTree>
    <p:extLst>
      <p:ext uri="{BB962C8B-B14F-4D97-AF65-F5344CB8AC3E}">
        <p14:creationId xmlns:p14="http://schemas.microsoft.com/office/powerpoint/2010/main" val="279431615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51" r:id="rId5"/>
    <p:sldLayoutId id="2147483660" r:id="rId6"/>
    <p:sldLayoutId id="2147483662" r:id="rId7"/>
    <p:sldLayoutId id="2147483663" r:id="rId8"/>
    <p:sldLayoutId id="2147483661" r:id="rId9"/>
    <p:sldLayoutId id="2147483664" r:id="rId10"/>
    <p:sldLayoutId id="2147483667" r:id="rId11"/>
    <p:sldLayoutId id="2147483668" r:id="rId12"/>
    <p:sldLayoutId id="2147483652" r:id="rId13"/>
    <p:sldLayoutId id="2147483653" r:id="rId14"/>
    <p:sldLayoutId id="2147483666" r:id="rId15"/>
    <p:sldLayoutId id="2147483665" r:id="rId16"/>
    <p:sldLayoutId id="2147483655" r:id="rId17"/>
    <p:sldLayoutId id="2147483670" r:id="rId18"/>
    <p:sldLayoutId id="2147483671" r:id="rId19"/>
    <p:sldLayoutId id="2147483669" r:id="rId20"/>
    <p:sldLayoutId id="2147483654" r:id="rId21"/>
    <p:sldLayoutId id="2147483673" r:id="rId22"/>
    <p:sldLayoutId id="2147483656" r:id="rId23"/>
    <p:sldLayoutId id="2147483657" r:id="rId24"/>
    <p:sldLayoutId id="2147483672" r:id="rId25"/>
    <p:sldLayoutId id="2147483674" r:id="rId26"/>
  </p:sldLayoutIdLst>
  <p:txStyles>
    <p:titleStyle>
      <a:lvl1pPr algn="l" defTabSz="914400" rtl="0" eaLnBrk="1" latinLnBrk="0" hangingPunct="1">
        <a:lnSpc>
          <a:spcPct val="90000"/>
        </a:lnSpc>
        <a:spcBef>
          <a:spcPct val="0"/>
        </a:spcBef>
        <a:buNone/>
        <a:defRPr sz="4400" b="1" kern="1200">
          <a:solidFill>
            <a:srgbClr val="592C8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1261C"/>
        </a:buClr>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1261C"/>
        </a:buClr>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1261C"/>
        </a:buClr>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1261C"/>
        </a:buClr>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1261C"/>
        </a:buClr>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Z4nindnMf4E?feature=oembed" TargetMode="External"/><Relationship Id="rId4" Type="http://schemas.openxmlformats.org/officeDocument/2006/relationships/image" Target="../media/image5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mailto:intake@rednose.org.au"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17.png"/><Relationship Id="rId21" Type="http://schemas.openxmlformats.org/officeDocument/2006/relationships/image" Target="../media/image50.sv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2.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6.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sv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1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33.png"/><Relationship Id="rId9" Type="http://schemas.openxmlformats.org/officeDocument/2006/relationships/image" Target="../media/image45.png"/><Relationship Id="rId14" Type="http://schemas.openxmlformats.org/officeDocument/2006/relationships/image" Target="../media/image50.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BFBB-F61E-B7B6-5252-A244294AFA96}"/>
              </a:ext>
            </a:extLst>
          </p:cNvPr>
          <p:cNvSpPr>
            <a:spLocks noGrp="1"/>
          </p:cNvSpPr>
          <p:nvPr>
            <p:ph type="ctrTitle"/>
          </p:nvPr>
        </p:nvSpPr>
        <p:spPr/>
        <p:txBody>
          <a:bodyPr/>
          <a:lstStyle/>
          <a:p>
            <a:r>
              <a:rPr lang="en-AU" sz="5400"/>
              <a:t>Effective Bereavement Support for Vulnerable Population Groups </a:t>
            </a:r>
            <a:endParaRPr lang="en-US"/>
          </a:p>
        </p:txBody>
      </p:sp>
      <p:sp>
        <p:nvSpPr>
          <p:cNvPr id="3" name="Subtitle 2">
            <a:extLst>
              <a:ext uri="{FF2B5EF4-FFF2-40B4-BE49-F238E27FC236}">
                <a16:creationId xmlns:a16="http://schemas.microsoft.com/office/drawing/2014/main" id="{72AF1105-53F3-C791-8A2F-32206B64A393}"/>
              </a:ext>
            </a:extLst>
          </p:cNvPr>
          <p:cNvSpPr>
            <a:spLocks noGrp="1"/>
          </p:cNvSpPr>
          <p:nvPr>
            <p:ph type="subTitle" idx="1"/>
          </p:nvPr>
        </p:nvSpPr>
        <p:spPr>
          <a:xfrm>
            <a:off x="1524000" y="4197350"/>
            <a:ext cx="9144000" cy="1060450"/>
          </a:xfrm>
        </p:spPr>
        <p:txBody>
          <a:bodyPr vert="horz" lIns="91440" tIns="45720" rIns="91440" bIns="45720" rtlCol="0" anchor="t">
            <a:normAutofit/>
          </a:bodyPr>
          <a:lstStyle/>
          <a:p>
            <a:pPr algn="l"/>
            <a:r>
              <a:rPr lang="en-US" sz="1800">
                <a:latin typeface="Arial"/>
                <a:cs typeface="Arial"/>
              </a:rPr>
              <a:t>Created By Red Nose</a:t>
            </a:r>
            <a:endParaRPr lang="en-US" sz="1800"/>
          </a:p>
          <a:p>
            <a:pPr algn="l"/>
            <a:r>
              <a:rPr lang="en-US" sz="1800">
                <a:latin typeface="Arial"/>
                <a:cs typeface="Arial"/>
              </a:rPr>
              <a:t>Presented by: </a:t>
            </a:r>
          </a:p>
        </p:txBody>
      </p:sp>
    </p:spTree>
    <p:extLst>
      <p:ext uri="{BB962C8B-B14F-4D97-AF65-F5344CB8AC3E}">
        <p14:creationId xmlns:p14="http://schemas.microsoft.com/office/powerpoint/2010/main" val="130973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FDF48-2A2E-28F5-4701-88BD74D9F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98A95-8279-B9DF-18ED-7C88231A9998}"/>
              </a:ext>
            </a:extLst>
          </p:cNvPr>
          <p:cNvSpPr>
            <a:spLocks noGrp="1"/>
          </p:cNvSpPr>
          <p:nvPr>
            <p:ph type="title"/>
          </p:nvPr>
        </p:nvSpPr>
        <p:spPr>
          <a:xfrm>
            <a:off x="395288" y="198437"/>
            <a:ext cx="10515600" cy="960438"/>
          </a:xfrm>
        </p:spPr>
        <p:txBody>
          <a:bodyPr/>
          <a:lstStyle/>
          <a:p>
            <a:r>
              <a:rPr lang="en-US">
                <a:latin typeface="Arial"/>
                <a:cs typeface="Arial"/>
              </a:rPr>
              <a:t>Share a Video … </a:t>
            </a:r>
            <a:endParaRPr lang="en-US"/>
          </a:p>
        </p:txBody>
      </p:sp>
      <p:pic>
        <p:nvPicPr>
          <p:cNvPr id="5" name="Online Media 4" title="Supporting Refugee, Migrant &amp; CALD Communities in times of grief">
            <a:hlinkClick r:id="" action="ppaction://media"/>
            <a:extLst>
              <a:ext uri="{FF2B5EF4-FFF2-40B4-BE49-F238E27FC236}">
                <a16:creationId xmlns:a16="http://schemas.microsoft.com/office/drawing/2014/main" id="{F55010E3-3670-19A2-F401-4B3760549945}"/>
              </a:ext>
            </a:extLst>
          </p:cNvPr>
          <p:cNvPicPr>
            <a:picLocks noRot="1" noChangeAspect="1"/>
          </p:cNvPicPr>
          <p:nvPr>
            <a:videoFile r:link="rId1"/>
          </p:nvPr>
        </p:nvPicPr>
        <p:blipFill>
          <a:blip r:embed="rId4"/>
          <a:stretch>
            <a:fillRect/>
          </a:stretch>
        </p:blipFill>
        <p:spPr>
          <a:xfrm>
            <a:off x="615173" y="1087255"/>
            <a:ext cx="9314591" cy="5289296"/>
          </a:xfrm>
          <a:prstGeom prst="rect">
            <a:avLst/>
          </a:prstGeom>
        </p:spPr>
      </p:pic>
    </p:spTree>
    <p:extLst>
      <p:ext uri="{BB962C8B-B14F-4D97-AF65-F5344CB8AC3E}">
        <p14:creationId xmlns:p14="http://schemas.microsoft.com/office/powerpoint/2010/main" val="269754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a:extLst>
            <a:ext uri="{FF2B5EF4-FFF2-40B4-BE49-F238E27FC236}">
              <a16:creationId xmlns:a16="http://schemas.microsoft.com/office/drawing/2014/main" id="{A726100B-E941-53E7-4340-9188BB821358}"/>
            </a:ext>
          </a:extLst>
        </p:cNvPr>
        <p:cNvGrpSpPr/>
        <p:nvPr/>
      </p:nvGrpSpPr>
      <p:grpSpPr>
        <a:xfrm>
          <a:off x="0" y="0"/>
          <a:ext cx="0" cy="0"/>
          <a:chOff x="0" y="0"/>
          <a:chExt cx="0" cy="0"/>
        </a:xfrm>
      </p:grpSpPr>
      <p:sp>
        <p:nvSpPr>
          <p:cNvPr id="2" name="Freeform 2" descr="A red circle with white text  Description automatically generated">
            <a:extLst>
              <a:ext uri="{FF2B5EF4-FFF2-40B4-BE49-F238E27FC236}">
                <a16:creationId xmlns:a16="http://schemas.microsoft.com/office/drawing/2014/main" id="{F848F7F8-5B44-E7D0-097C-023BD1FD84B0}"/>
              </a:ext>
            </a:extLst>
          </p:cNvPr>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red circle with white text  Description automatically generated">
            <a:extLst>
              <a:ext uri="{FF2B5EF4-FFF2-40B4-BE49-F238E27FC236}">
                <a16:creationId xmlns:a16="http://schemas.microsoft.com/office/drawing/2014/main" id="{9E238987-116B-BBCE-91A1-F33E2B09D4DD}"/>
              </a:ext>
            </a:extLst>
          </p:cNvPr>
          <p:cNvSpPr/>
          <p:nvPr/>
        </p:nvSpPr>
        <p:spPr>
          <a:xfrm>
            <a:off x="10348331" y="-11151"/>
            <a:ext cx="1854820" cy="1864651"/>
          </a:xfrm>
          <a:custGeom>
            <a:avLst/>
            <a:gdLst/>
            <a:ahLst/>
            <a:cxnLst/>
            <a:rect l="l" t="t" r="r" b="b"/>
            <a:pathLst>
              <a:path w="2782230" h="2796976">
                <a:moveTo>
                  <a:pt x="0" y="0"/>
                </a:moveTo>
                <a:lnTo>
                  <a:pt x="2782230" y="0"/>
                </a:lnTo>
                <a:lnTo>
                  <a:pt x="2782230" y="2796976"/>
                </a:lnTo>
                <a:lnTo>
                  <a:pt x="0" y="2796976"/>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4" name="Freeform 4" descr="A white line on a black background  Description automatically generated">
            <a:extLst>
              <a:ext uri="{FF2B5EF4-FFF2-40B4-BE49-F238E27FC236}">
                <a16:creationId xmlns:a16="http://schemas.microsoft.com/office/drawing/2014/main" id="{3F7C68CF-37FA-4076-DF3A-BF56291EED9D}"/>
              </a:ext>
            </a:extLst>
          </p:cNvPr>
          <p:cNvSpPr/>
          <p:nvPr/>
        </p:nvSpPr>
        <p:spPr>
          <a:xfrm>
            <a:off x="0" y="4106646"/>
            <a:ext cx="12192000" cy="3181698"/>
          </a:xfrm>
          <a:custGeom>
            <a:avLst/>
            <a:gdLst/>
            <a:ahLst/>
            <a:cxnLst/>
            <a:rect l="l" t="t" r="r" b="b"/>
            <a:pathLst>
              <a:path w="18288000" h="4772547">
                <a:moveTo>
                  <a:pt x="0" y="0"/>
                </a:moveTo>
                <a:lnTo>
                  <a:pt x="18288000" y="0"/>
                </a:lnTo>
                <a:lnTo>
                  <a:pt x="18288000" y="4772547"/>
                </a:lnTo>
                <a:lnTo>
                  <a:pt x="0" y="4772547"/>
                </a:lnTo>
                <a:lnTo>
                  <a:pt x="0" y="0"/>
                </a:lnTo>
                <a:close/>
              </a:path>
            </a:pathLst>
          </a:custGeom>
          <a:blipFill>
            <a:blip r:embed="rId4"/>
            <a:stretch>
              <a:fillRect l="-13885" t="-77977" r="-21320" b="-8941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5" name="Group 5">
            <a:extLst>
              <a:ext uri="{FF2B5EF4-FFF2-40B4-BE49-F238E27FC236}">
                <a16:creationId xmlns:a16="http://schemas.microsoft.com/office/drawing/2014/main" id="{629DE174-74A2-E340-E7EE-A1E36372885F}"/>
              </a:ext>
            </a:extLst>
          </p:cNvPr>
          <p:cNvGrpSpPr/>
          <p:nvPr/>
        </p:nvGrpSpPr>
        <p:grpSpPr>
          <a:xfrm>
            <a:off x="731044" y="1350448"/>
            <a:ext cx="10622756" cy="4053572"/>
            <a:chOff x="-214312" y="0"/>
            <a:chExt cx="21245512" cy="8107146"/>
          </a:xfrm>
        </p:grpSpPr>
        <p:sp>
          <p:nvSpPr>
            <p:cNvPr id="6" name="Freeform 6">
              <a:extLst>
                <a:ext uri="{FF2B5EF4-FFF2-40B4-BE49-F238E27FC236}">
                  <a16:creationId xmlns:a16="http://schemas.microsoft.com/office/drawing/2014/main" id="{D3F89053-9A92-837B-5DA9-1144390344AA}"/>
                </a:ext>
              </a:extLst>
            </p:cNvPr>
            <p:cNvSpPr/>
            <p:nvPr/>
          </p:nvSpPr>
          <p:spPr>
            <a:xfrm>
              <a:off x="0" y="0"/>
              <a:ext cx="21031200" cy="6011645"/>
            </a:xfrm>
            <a:custGeom>
              <a:avLst/>
              <a:gdLst/>
              <a:ahLst/>
              <a:cxnLst/>
              <a:rect l="l" t="t" r="r" b="b"/>
              <a:pathLst>
                <a:path w="21031200" h="6011645">
                  <a:moveTo>
                    <a:pt x="0" y="0"/>
                  </a:moveTo>
                  <a:lnTo>
                    <a:pt x="21031200" y="0"/>
                  </a:lnTo>
                  <a:lnTo>
                    <a:pt x="21031200" y="6011645"/>
                  </a:lnTo>
                  <a:lnTo>
                    <a:pt x="0" y="6011645"/>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 name="TextBox 7">
              <a:extLst>
                <a:ext uri="{FF2B5EF4-FFF2-40B4-BE49-F238E27FC236}">
                  <a16:creationId xmlns:a16="http://schemas.microsoft.com/office/drawing/2014/main" id="{647D405C-1FE8-BD39-A2AE-CEDB5B6F4F5C}"/>
                </a:ext>
              </a:extLst>
            </p:cNvPr>
            <p:cNvSpPr txBox="1"/>
            <p:nvPr/>
          </p:nvSpPr>
          <p:spPr>
            <a:xfrm>
              <a:off x="-214312" y="3957637"/>
              <a:ext cx="20888326" cy="4149509"/>
            </a:xfrm>
            <a:prstGeom prst="rect">
              <a:avLst/>
            </a:prstGeom>
          </p:spPr>
          <p:txBody>
            <a:bodyPr lIns="0" tIns="0" rIns="0" bIns="0" rtlCol="0" anchor="b"/>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832"/>
                </a:lnSpc>
              </a:pPr>
              <a:r>
                <a:rPr lang="en-US" sz="5400" b="1">
                  <a:solidFill>
                    <a:srgbClr val="FFFFFF"/>
                  </a:solidFill>
                  <a:latin typeface="Arial Bold"/>
                  <a:ea typeface="Arial Bold"/>
                  <a:cs typeface="Arial Bold"/>
                </a:rPr>
                <a:t>Clinical and Patient Resources </a:t>
              </a:r>
            </a:p>
            <a:p>
              <a:pPr>
                <a:lnSpc>
                  <a:spcPts val="5184"/>
                </a:lnSpc>
              </a:pPr>
              <a:endParaRPr lang="en-US" sz="5400" b="1">
                <a:solidFill>
                  <a:srgbClr val="FFFFFF"/>
                </a:solidFill>
                <a:latin typeface="Arial Bold"/>
                <a:ea typeface="Arial Bold"/>
                <a:cs typeface="Arial Bold"/>
              </a:endParaRPr>
            </a:p>
            <a:p>
              <a:r>
                <a:rPr lang="en-US" sz="2400" b="1">
                  <a:solidFill>
                    <a:srgbClr val="FFFFFF"/>
                  </a:solidFill>
                  <a:ea typeface="+mn-lt"/>
                  <a:cs typeface="+mn-lt"/>
                </a:rPr>
                <a:t>Red Nose has co-designed a suite of additional resources to assist clinical staff in providing culturally safe and supportive care, and to help them feel confident in the care they deliver.</a:t>
              </a:r>
              <a:endParaRPr lang="en-US"/>
            </a:p>
            <a:p>
              <a:pPr algn="l">
                <a:lnSpc>
                  <a:spcPts val="5184"/>
                </a:lnSpc>
              </a:pPr>
              <a:endParaRPr lang="en-US" sz="2400" b="1">
                <a:solidFill>
                  <a:srgbClr val="FFFFFF"/>
                </a:solidFill>
                <a:latin typeface="Arial Bold"/>
                <a:ea typeface="Arial"/>
                <a:cs typeface="Arial Bold"/>
              </a:endParaRPr>
            </a:p>
            <a:p>
              <a:pPr>
                <a:lnSpc>
                  <a:spcPts val="4277"/>
                </a:lnSpc>
              </a:pPr>
              <a:endParaRPr lang="en-US" sz="4800">
                <a:solidFill>
                  <a:srgbClr val="FFFFFF"/>
                </a:solidFill>
                <a:latin typeface="Arial"/>
                <a:ea typeface="Arial"/>
                <a:cs typeface="Arial"/>
              </a:endParaRPr>
            </a:p>
          </p:txBody>
        </p:sp>
      </p:grpSp>
    </p:spTree>
    <p:extLst>
      <p:ext uri="{BB962C8B-B14F-4D97-AF65-F5344CB8AC3E}">
        <p14:creationId xmlns:p14="http://schemas.microsoft.com/office/powerpoint/2010/main" val="12558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3C6BE-B042-7B30-98EE-AAA2163CA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22A49-EF67-CCA3-BF20-7E632A48CAF4}"/>
              </a:ext>
            </a:extLst>
          </p:cNvPr>
          <p:cNvSpPr>
            <a:spLocks noGrp="1"/>
          </p:cNvSpPr>
          <p:nvPr>
            <p:ph type="title"/>
          </p:nvPr>
        </p:nvSpPr>
        <p:spPr>
          <a:xfrm>
            <a:off x="530225" y="364157"/>
            <a:ext cx="10515600" cy="912813"/>
          </a:xfrm>
        </p:spPr>
        <p:txBody>
          <a:bodyPr/>
          <a:lstStyle/>
          <a:p>
            <a:r>
              <a:rPr lang="en-AU">
                <a:latin typeface="Arial"/>
                <a:cs typeface="Arial"/>
              </a:rPr>
              <a:t>Supporting Resources: For You </a:t>
            </a:r>
            <a:endParaRPr lang="en-US"/>
          </a:p>
        </p:txBody>
      </p:sp>
      <p:sp>
        <p:nvSpPr>
          <p:cNvPr id="4" name="Content Placeholder 3">
            <a:extLst>
              <a:ext uri="{FF2B5EF4-FFF2-40B4-BE49-F238E27FC236}">
                <a16:creationId xmlns:a16="http://schemas.microsoft.com/office/drawing/2014/main" id="{B75E9F2C-A795-500B-C18E-64BBD3E1DC6D}"/>
              </a:ext>
            </a:extLst>
          </p:cNvPr>
          <p:cNvSpPr>
            <a:spLocks noGrp="1"/>
          </p:cNvSpPr>
          <p:nvPr>
            <p:ph sz="half" idx="2"/>
          </p:nvPr>
        </p:nvSpPr>
        <p:spPr>
          <a:xfrm>
            <a:off x="839788" y="1516179"/>
            <a:ext cx="8634411" cy="4859338"/>
          </a:xfrm>
        </p:spPr>
        <p:txBody>
          <a:bodyPr vert="horz" lIns="91440" tIns="45720" rIns="91440" bIns="45720" rtlCol="0" anchor="t">
            <a:normAutofit/>
          </a:bodyPr>
          <a:lstStyle/>
          <a:p>
            <a:pPr marL="342900" indent="-342900"/>
            <a:r>
              <a:rPr lang="en-US" sz="2400" b="1" dirty="0">
                <a:solidFill>
                  <a:schemeClr val="tx1"/>
                </a:solidFill>
                <a:latin typeface="Arial"/>
                <a:cs typeface="Arial"/>
              </a:rPr>
              <a:t>Post Care Guidelines,</a:t>
            </a:r>
          </a:p>
          <a:p>
            <a:pPr marL="800100" lvl="1" indent="-342900"/>
            <a:r>
              <a:rPr lang="en-US" sz="2000" dirty="0">
                <a:solidFill>
                  <a:schemeClr val="tx1"/>
                </a:solidFill>
                <a:latin typeface="Arial"/>
                <a:cs typeface="Arial"/>
              </a:rPr>
              <a:t>Easy to access and implement guides for clinical staff to provide culturally safe care </a:t>
            </a:r>
            <a:endParaRPr lang="en-US" dirty="0">
              <a:solidFill>
                <a:schemeClr val="tx1"/>
              </a:solidFill>
            </a:endParaRPr>
          </a:p>
          <a:p>
            <a:pPr marL="342900" indent="-342900"/>
            <a:r>
              <a:rPr lang="en-US" sz="2400" b="1" dirty="0">
                <a:solidFill>
                  <a:schemeClr val="tx1"/>
                </a:solidFill>
                <a:latin typeface="Arial"/>
                <a:cs typeface="Arial"/>
              </a:rPr>
              <a:t>Red Nose Clinical Information Guide</a:t>
            </a:r>
            <a:r>
              <a:rPr lang="en-US" sz="2400" dirty="0">
                <a:solidFill>
                  <a:schemeClr val="tx1"/>
                </a:solidFill>
                <a:latin typeface="Arial"/>
                <a:cs typeface="Arial"/>
              </a:rPr>
              <a:t> </a:t>
            </a:r>
            <a:endParaRPr lang="en-US" dirty="0">
              <a:solidFill>
                <a:schemeClr val="tx1"/>
              </a:solidFill>
            </a:endParaRPr>
          </a:p>
          <a:p>
            <a:pPr marL="800100" lvl="1" indent="-342900"/>
            <a:r>
              <a:rPr lang="en-US" sz="2000" dirty="0">
                <a:solidFill>
                  <a:schemeClr val="tx1"/>
                </a:solidFill>
                <a:latin typeface="Arial"/>
                <a:cs typeface="Arial"/>
              </a:rPr>
              <a:t>This brochure provides clinical staff with key information on what services Red Nose provides to support in follow up care conversations. </a:t>
            </a:r>
            <a:endParaRPr lang="en-US" sz="2000" dirty="0">
              <a:solidFill>
                <a:schemeClr val="tx1"/>
              </a:solidFill>
            </a:endParaRPr>
          </a:p>
          <a:p>
            <a:pPr marL="342900" indent="-342900"/>
            <a:r>
              <a:rPr lang="en-US" sz="2400" b="1" dirty="0">
                <a:solidFill>
                  <a:schemeClr val="tx1"/>
                </a:solidFill>
                <a:latin typeface="Arial"/>
                <a:cs typeface="Arial"/>
              </a:rPr>
              <a:t>Clinical Debriefing</a:t>
            </a:r>
          </a:p>
          <a:p>
            <a:pPr marL="800100" lvl="1" indent="-342900"/>
            <a:r>
              <a:rPr lang="en-US" sz="2000" dirty="0">
                <a:solidFill>
                  <a:schemeClr val="tx1"/>
                </a:solidFill>
                <a:latin typeface="Arial"/>
                <a:cs typeface="Arial"/>
              </a:rPr>
              <a:t>Clinical staff can access Red Nose by calling Red Nose’s intake team on 1300 308 307 or emailing </a:t>
            </a:r>
            <a:r>
              <a:rPr lang="en-US" sz="2000" dirty="0">
                <a:solidFill>
                  <a:schemeClr val="tx1"/>
                </a:solidFill>
                <a:latin typeface="Arial"/>
                <a:cs typeface="Arial"/>
                <a:hlinkClick r:id="rId2">
                  <a:extLst>
                    <a:ext uri="{A12FA001-AC4F-418D-AE19-62706E023703}">
                      <ahyp:hlinkClr xmlns:ahyp="http://schemas.microsoft.com/office/drawing/2018/hyperlinkcolor" val="tx"/>
                    </a:ext>
                  </a:extLst>
                </a:hlinkClick>
              </a:rPr>
              <a:t>intake@rednose.org.au</a:t>
            </a:r>
            <a:r>
              <a:rPr lang="en-US" sz="2000" dirty="0">
                <a:solidFill>
                  <a:schemeClr val="tx1"/>
                </a:solidFill>
                <a:latin typeface="Arial"/>
                <a:cs typeface="Arial"/>
              </a:rPr>
              <a:t> </a:t>
            </a:r>
          </a:p>
          <a:p>
            <a:pPr marL="342900" indent="-342900"/>
            <a:endParaRPr lang="en-US" sz="2400">
              <a:solidFill>
                <a:schemeClr val="tx1"/>
              </a:solidFill>
            </a:endParaRPr>
          </a:p>
        </p:txBody>
      </p:sp>
      <p:pic>
        <p:nvPicPr>
          <p:cNvPr id="6" name="Picture 5" descr="A qr code on a screen&#10;&#10;AI-generated content may be incorrect.">
            <a:extLst>
              <a:ext uri="{FF2B5EF4-FFF2-40B4-BE49-F238E27FC236}">
                <a16:creationId xmlns:a16="http://schemas.microsoft.com/office/drawing/2014/main" id="{938FF71A-FAA0-F255-9BA3-7B9584F7F9BC}"/>
              </a:ext>
            </a:extLst>
          </p:cNvPr>
          <p:cNvPicPr>
            <a:picLocks noChangeAspect="1"/>
          </p:cNvPicPr>
          <p:nvPr/>
        </p:nvPicPr>
        <p:blipFill>
          <a:blip r:embed="rId3"/>
          <a:stretch>
            <a:fillRect/>
          </a:stretch>
        </p:blipFill>
        <p:spPr>
          <a:xfrm>
            <a:off x="9962697" y="5037552"/>
            <a:ext cx="2175640" cy="2670961"/>
          </a:xfrm>
          <a:prstGeom prst="rect">
            <a:avLst/>
          </a:prstGeom>
        </p:spPr>
      </p:pic>
    </p:spTree>
    <p:extLst>
      <p:ext uri="{BB962C8B-B14F-4D97-AF65-F5344CB8AC3E}">
        <p14:creationId xmlns:p14="http://schemas.microsoft.com/office/powerpoint/2010/main" val="225082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6BF3-62E5-96C3-8351-BE49C1D48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6C3A2-4E4B-8FBB-D0AA-92CB3FBA2629}"/>
              </a:ext>
            </a:extLst>
          </p:cNvPr>
          <p:cNvSpPr>
            <a:spLocks noGrp="1"/>
          </p:cNvSpPr>
          <p:nvPr>
            <p:ph type="title"/>
          </p:nvPr>
        </p:nvSpPr>
        <p:spPr>
          <a:xfrm>
            <a:off x="344971" y="264615"/>
            <a:ext cx="10515600" cy="912813"/>
          </a:xfrm>
        </p:spPr>
        <p:txBody>
          <a:bodyPr/>
          <a:lstStyle/>
          <a:p>
            <a:r>
              <a:rPr lang="en-AU">
                <a:latin typeface="Arial"/>
                <a:cs typeface="Arial"/>
              </a:rPr>
              <a:t>Supporting Resources: For Patients</a:t>
            </a:r>
            <a:endParaRPr lang="en-US"/>
          </a:p>
        </p:txBody>
      </p:sp>
      <p:sp>
        <p:nvSpPr>
          <p:cNvPr id="4" name="Content Placeholder 3">
            <a:extLst>
              <a:ext uri="{FF2B5EF4-FFF2-40B4-BE49-F238E27FC236}">
                <a16:creationId xmlns:a16="http://schemas.microsoft.com/office/drawing/2014/main" id="{AD024662-47D7-FEAC-FFB1-4D80A20BF768}"/>
              </a:ext>
            </a:extLst>
          </p:cNvPr>
          <p:cNvSpPr>
            <a:spLocks noGrp="1"/>
          </p:cNvSpPr>
          <p:nvPr>
            <p:ph sz="half" idx="2"/>
          </p:nvPr>
        </p:nvSpPr>
        <p:spPr>
          <a:xfrm>
            <a:off x="565072" y="1388447"/>
            <a:ext cx="10907157" cy="4507017"/>
          </a:xfrm>
        </p:spPr>
        <p:txBody>
          <a:bodyPr vert="horz" lIns="91440" tIns="45720" rIns="91440" bIns="45720" rtlCol="0" anchor="t">
            <a:normAutofit lnSpcReduction="10000"/>
          </a:bodyPr>
          <a:lstStyle/>
          <a:p>
            <a:pPr marL="0" indent="0">
              <a:buNone/>
            </a:pPr>
            <a:r>
              <a:rPr lang="en-US" sz="2400" b="1">
                <a:solidFill>
                  <a:schemeClr val="tx1"/>
                </a:solidFill>
                <a:latin typeface="Arial"/>
                <a:cs typeface="Arial"/>
              </a:rPr>
              <a:t>Red Nose Patient Service Postcards  </a:t>
            </a:r>
            <a:endParaRPr lang="en-US" b="1">
              <a:solidFill>
                <a:schemeClr val="tx1"/>
              </a:solidFill>
            </a:endParaRPr>
          </a:p>
          <a:p>
            <a:pPr marL="800100" lvl="1" indent="-342900">
              <a:buFont typeface="Arial,Sans-Serif" panose="020B0604020202020204" pitchFamily="34" charset="0"/>
            </a:pPr>
            <a:r>
              <a:rPr lang="en-US" sz="2000">
                <a:solidFill>
                  <a:schemeClr val="tx1"/>
                </a:solidFill>
                <a:latin typeface="Arial"/>
                <a:cs typeface="Arial"/>
              </a:rPr>
              <a:t>Key service information to reduce information overload </a:t>
            </a:r>
          </a:p>
          <a:p>
            <a:pPr marL="800100" lvl="1" indent="-342900">
              <a:buFont typeface="Arial,Sans-Serif" panose="020B0604020202020204" pitchFamily="34" charset="0"/>
            </a:pPr>
            <a:r>
              <a:rPr lang="en-US" sz="2000">
                <a:solidFill>
                  <a:schemeClr val="tx1"/>
                </a:solidFill>
                <a:latin typeface="Arial"/>
                <a:cs typeface="Arial"/>
              </a:rPr>
              <a:t>Translated into multiple languages and First Nation appropriate </a:t>
            </a:r>
            <a:endParaRPr lang="en-US">
              <a:solidFill>
                <a:schemeClr val="tx1"/>
              </a:solidFill>
            </a:endParaRPr>
          </a:p>
          <a:p>
            <a:pPr marL="800100" lvl="1" indent="-342900">
              <a:buFont typeface="Arial,Sans-Serif" panose="020B0604020202020204" pitchFamily="34" charset="0"/>
            </a:pPr>
            <a:r>
              <a:rPr lang="en-US" sz="2000">
                <a:solidFill>
                  <a:schemeClr val="tx1"/>
                </a:solidFill>
                <a:latin typeface="Arial"/>
                <a:cs typeface="Arial"/>
              </a:rPr>
              <a:t>Information for dads on supports  </a:t>
            </a:r>
            <a:endParaRPr lang="en-US">
              <a:solidFill>
                <a:schemeClr val="tx1"/>
              </a:solidFill>
            </a:endParaRPr>
          </a:p>
          <a:p>
            <a:pPr marL="0" indent="0">
              <a:buNone/>
            </a:pPr>
            <a:r>
              <a:rPr lang="en-US" sz="2400" b="1">
                <a:solidFill>
                  <a:schemeClr val="tx1"/>
                </a:solidFill>
                <a:latin typeface="Arial"/>
                <a:cs typeface="Arial"/>
              </a:rPr>
              <a:t>Birth Cards </a:t>
            </a:r>
          </a:p>
          <a:p>
            <a:pPr marL="800100" lvl="1" indent="-342900"/>
            <a:r>
              <a:rPr lang="en-US" sz="2000">
                <a:solidFill>
                  <a:schemeClr val="tx1"/>
                </a:solidFill>
                <a:latin typeface="Arial"/>
                <a:cs typeface="Arial"/>
              </a:rPr>
              <a:t>Created for Pre and Post 20 weeks </a:t>
            </a:r>
            <a:endParaRPr lang="en-US" sz="2000">
              <a:solidFill>
                <a:schemeClr val="tx1"/>
              </a:solidFill>
            </a:endParaRPr>
          </a:p>
          <a:p>
            <a:pPr marL="800100" lvl="1" indent="-342900"/>
            <a:r>
              <a:rPr lang="en-US" sz="2000">
                <a:solidFill>
                  <a:schemeClr val="tx1"/>
                </a:solidFill>
                <a:latin typeface="Arial"/>
                <a:cs typeface="Arial"/>
              </a:rPr>
              <a:t>Ethnic minority suitable cards where name is not recorded </a:t>
            </a:r>
            <a:endParaRPr lang="en-US" sz="2000">
              <a:solidFill>
                <a:schemeClr val="tx1"/>
              </a:solidFill>
            </a:endParaRPr>
          </a:p>
          <a:p>
            <a:pPr marL="800100" lvl="1" indent="-342900"/>
            <a:r>
              <a:rPr lang="en-US" sz="2000">
                <a:solidFill>
                  <a:schemeClr val="tx1"/>
                </a:solidFill>
                <a:latin typeface="Arial"/>
                <a:cs typeface="Arial"/>
              </a:rPr>
              <a:t>First Nations appropriate cards </a:t>
            </a:r>
          </a:p>
          <a:p>
            <a:pPr marL="0" indent="0">
              <a:buNone/>
            </a:pPr>
            <a:r>
              <a:rPr lang="en-US" sz="2400" b="1">
                <a:solidFill>
                  <a:schemeClr val="tx1"/>
                </a:solidFill>
                <a:latin typeface="Arial"/>
                <a:cs typeface="Arial"/>
              </a:rPr>
              <a:t>Referral Information </a:t>
            </a:r>
            <a:endParaRPr lang="en-US" sz="2400">
              <a:solidFill>
                <a:schemeClr val="tx1"/>
              </a:solidFill>
              <a:latin typeface="Arial"/>
              <a:cs typeface="Arial"/>
            </a:endParaRPr>
          </a:p>
          <a:p>
            <a:pPr marL="342900" indent="-342900"/>
            <a:r>
              <a:rPr lang="en-US" sz="2000">
                <a:solidFill>
                  <a:schemeClr val="tx1"/>
                </a:solidFill>
                <a:latin typeface="Arial"/>
                <a:cs typeface="Arial"/>
              </a:rPr>
              <a:t>Referral flyer to provide patients with key information on their referral to Red Nose Grief and Loss Services </a:t>
            </a:r>
            <a:endParaRPr lang="en-US" sz="2400">
              <a:solidFill>
                <a:schemeClr val="tx1"/>
              </a:solidFill>
              <a:latin typeface="Arial"/>
              <a:cs typeface="Arial"/>
            </a:endParaRPr>
          </a:p>
          <a:p>
            <a:pPr marL="800100" lvl="1" indent="-342900"/>
            <a:r>
              <a:rPr lang="en-US" sz="2000">
                <a:solidFill>
                  <a:schemeClr val="tx1"/>
                </a:solidFill>
                <a:latin typeface="Arial"/>
                <a:cs typeface="Arial"/>
              </a:rPr>
              <a:t>Available in 10 languages </a:t>
            </a:r>
          </a:p>
          <a:p>
            <a:pPr marL="800100" lvl="1" indent="-342900"/>
            <a:r>
              <a:rPr lang="en-US" sz="2000">
                <a:solidFill>
                  <a:schemeClr val="tx1"/>
                </a:solidFill>
                <a:latin typeface="Arial"/>
                <a:cs typeface="Arial"/>
              </a:rPr>
              <a:t>First Nations appropriate information</a:t>
            </a:r>
            <a:endParaRPr lang="en-US">
              <a:solidFill>
                <a:schemeClr val="tx1"/>
              </a:solidFill>
            </a:endParaRPr>
          </a:p>
        </p:txBody>
      </p:sp>
      <p:pic>
        <p:nvPicPr>
          <p:cNvPr id="6" name="Picture 5" descr="A qr code on a screen&#10;&#10;AI-generated content may be incorrect.">
            <a:extLst>
              <a:ext uri="{FF2B5EF4-FFF2-40B4-BE49-F238E27FC236}">
                <a16:creationId xmlns:a16="http://schemas.microsoft.com/office/drawing/2014/main" id="{C61D6997-198D-064C-800A-06D2DFC3ABDC}"/>
              </a:ext>
            </a:extLst>
          </p:cNvPr>
          <p:cNvPicPr>
            <a:picLocks noChangeAspect="1"/>
          </p:cNvPicPr>
          <p:nvPr/>
        </p:nvPicPr>
        <p:blipFill>
          <a:blip r:embed="rId2"/>
          <a:stretch>
            <a:fillRect/>
          </a:stretch>
        </p:blipFill>
        <p:spPr>
          <a:xfrm>
            <a:off x="9962697" y="5037552"/>
            <a:ext cx="2175640" cy="2670961"/>
          </a:xfrm>
          <a:prstGeom prst="rect">
            <a:avLst/>
          </a:prstGeom>
        </p:spPr>
      </p:pic>
    </p:spTree>
    <p:extLst>
      <p:ext uri="{BB962C8B-B14F-4D97-AF65-F5344CB8AC3E}">
        <p14:creationId xmlns:p14="http://schemas.microsoft.com/office/powerpoint/2010/main" val="211637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a:extLst>
            <a:ext uri="{FF2B5EF4-FFF2-40B4-BE49-F238E27FC236}">
              <a16:creationId xmlns:a16="http://schemas.microsoft.com/office/drawing/2014/main" id="{422F9E31-4213-6729-34B8-023572164492}"/>
            </a:ext>
          </a:extLst>
        </p:cNvPr>
        <p:cNvGrpSpPr/>
        <p:nvPr/>
      </p:nvGrpSpPr>
      <p:grpSpPr>
        <a:xfrm>
          <a:off x="0" y="0"/>
          <a:ext cx="0" cy="0"/>
          <a:chOff x="0" y="0"/>
          <a:chExt cx="0" cy="0"/>
        </a:xfrm>
      </p:grpSpPr>
      <p:sp>
        <p:nvSpPr>
          <p:cNvPr id="2" name="Freeform 2" descr="A red circle with white text  Description automatically generated">
            <a:extLst>
              <a:ext uri="{FF2B5EF4-FFF2-40B4-BE49-F238E27FC236}">
                <a16:creationId xmlns:a16="http://schemas.microsoft.com/office/drawing/2014/main" id="{F4B07EC3-A871-12C0-7660-F33CFA6E3B48}"/>
              </a:ext>
            </a:extLst>
          </p:cNvPr>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red circle with white text  Description automatically generated">
            <a:extLst>
              <a:ext uri="{FF2B5EF4-FFF2-40B4-BE49-F238E27FC236}">
                <a16:creationId xmlns:a16="http://schemas.microsoft.com/office/drawing/2014/main" id="{19B9CFDF-7CD9-8063-71BC-6A81A3F5E1A2}"/>
              </a:ext>
            </a:extLst>
          </p:cNvPr>
          <p:cNvSpPr/>
          <p:nvPr/>
        </p:nvSpPr>
        <p:spPr>
          <a:xfrm>
            <a:off x="10348331" y="-11151"/>
            <a:ext cx="1854820" cy="1864651"/>
          </a:xfrm>
          <a:custGeom>
            <a:avLst/>
            <a:gdLst/>
            <a:ahLst/>
            <a:cxnLst/>
            <a:rect l="l" t="t" r="r" b="b"/>
            <a:pathLst>
              <a:path w="2782230" h="2796976">
                <a:moveTo>
                  <a:pt x="0" y="0"/>
                </a:moveTo>
                <a:lnTo>
                  <a:pt x="2782230" y="0"/>
                </a:lnTo>
                <a:lnTo>
                  <a:pt x="2782230" y="2796976"/>
                </a:lnTo>
                <a:lnTo>
                  <a:pt x="0" y="2796976"/>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4" name="Freeform 4" descr="A white line on a black background  Description automatically generated">
            <a:extLst>
              <a:ext uri="{FF2B5EF4-FFF2-40B4-BE49-F238E27FC236}">
                <a16:creationId xmlns:a16="http://schemas.microsoft.com/office/drawing/2014/main" id="{53001DAD-640E-50C3-22F8-5DDA2730CF6D}"/>
              </a:ext>
            </a:extLst>
          </p:cNvPr>
          <p:cNvSpPr/>
          <p:nvPr/>
        </p:nvSpPr>
        <p:spPr>
          <a:xfrm>
            <a:off x="0" y="4106646"/>
            <a:ext cx="12192000" cy="3181698"/>
          </a:xfrm>
          <a:custGeom>
            <a:avLst/>
            <a:gdLst/>
            <a:ahLst/>
            <a:cxnLst/>
            <a:rect l="l" t="t" r="r" b="b"/>
            <a:pathLst>
              <a:path w="18288000" h="4772547">
                <a:moveTo>
                  <a:pt x="0" y="0"/>
                </a:moveTo>
                <a:lnTo>
                  <a:pt x="18288000" y="0"/>
                </a:lnTo>
                <a:lnTo>
                  <a:pt x="18288000" y="4772547"/>
                </a:lnTo>
                <a:lnTo>
                  <a:pt x="0" y="4772547"/>
                </a:lnTo>
                <a:lnTo>
                  <a:pt x="0" y="0"/>
                </a:lnTo>
                <a:close/>
              </a:path>
            </a:pathLst>
          </a:custGeom>
          <a:blipFill>
            <a:blip r:embed="rId4"/>
            <a:stretch>
              <a:fillRect l="-13885" t="-77977" r="-21320" b="-8941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5" name="Group 5">
            <a:extLst>
              <a:ext uri="{FF2B5EF4-FFF2-40B4-BE49-F238E27FC236}">
                <a16:creationId xmlns:a16="http://schemas.microsoft.com/office/drawing/2014/main" id="{787E7488-B394-C7A1-ACDE-05E48AC2E2A9}"/>
              </a:ext>
            </a:extLst>
          </p:cNvPr>
          <p:cNvGrpSpPr/>
          <p:nvPr/>
        </p:nvGrpSpPr>
        <p:grpSpPr>
          <a:xfrm>
            <a:off x="731044" y="1350448"/>
            <a:ext cx="10622756" cy="4053572"/>
            <a:chOff x="-214312" y="0"/>
            <a:chExt cx="21245512" cy="8107146"/>
          </a:xfrm>
        </p:grpSpPr>
        <p:sp>
          <p:nvSpPr>
            <p:cNvPr id="6" name="Freeform 6">
              <a:extLst>
                <a:ext uri="{FF2B5EF4-FFF2-40B4-BE49-F238E27FC236}">
                  <a16:creationId xmlns:a16="http://schemas.microsoft.com/office/drawing/2014/main" id="{BBB450BB-B000-585E-1463-3A84ACCA895F}"/>
                </a:ext>
              </a:extLst>
            </p:cNvPr>
            <p:cNvSpPr/>
            <p:nvPr/>
          </p:nvSpPr>
          <p:spPr>
            <a:xfrm>
              <a:off x="0" y="0"/>
              <a:ext cx="21031200" cy="6011645"/>
            </a:xfrm>
            <a:custGeom>
              <a:avLst/>
              <a:gdLst/>
              <a:ahLst/>
              <a:cxnLst/>
              <a:rect l="l" t="t" r="r" b="b"/>
              <a:pathLst>
                <a:path w="21031200" h="6011645">
                  <a:moveTo>
                    <a:pt x="0" y="0"/>
                  </a:moveTo>
                  <a:lnTo>
                    <a:pt x="21031200" y="0"/>
                  </a:lnTo>
                  <a:lnTo>
                    <a:pt x="21031200" y="6011645"/>
                  </a:lnTo>
                  <a:lnTo>
                    <a:pt x="0" y="6011645"/>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 name="TextBox 7">
              <a:extLst>
                <a:ext uri="{FF2B5EF4-FFF2-40B4-BE49-F238E27FC236}">
                  <a16:creationId xmlns:a16="http://schemas.microsoft.com/office/drawing/2014/main" id="{22E1F4AC-4274-A10B-1178-8BCE391E7415}"/>
                </a:ext>
              </a:extLst>
            </p:cNvPr>
            <p:cNvSpPr txBox="1"/>
            <p:nvPr/>
          </p:nvSpPr>
          <p:spPr>
            <a:xfrm>
              <a:off x="-214312" y="3957637"/>
              <a:ext cx="20888326" cy="4149509"/>
            </a:xfrm>
            <a:prstGeom prst="rect">
              <a:avLst/>
            </a:prstGeom>
          </p:spPr>
          <p:txBody>
            <a:bodyPr lIns="0" tIns="0" rIns="0" bIns="0" rtlCol="0" anchor="b"/>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832"/>
                </a:lnSpc>
              </a:pPr>
              <a:r>
                <a:rPr lang="en-US" sz="5400" b="1">
                  <a:solidFill>
                    <a:srgbClr val="FFFFFF"/>
                  </a:solidFill>
                  <a:latin typeface="Arial Bold"/>
                  <a:ea typeface="Arial Bold"/>
                  <a:cs typeface="Arial Bold"/>
                </a:rPr>
                <a:t>Hospital Based Support </a:t>
              </a:r>
              <a:endParaRPr lang="en-US" sz="5400" b="1" dirty="0">
                <a:solidFill>
                  <a:srgbClr val="FFFFFF"/>
                </a:solidFill>
                <a:latin typeface="Arial Bold"/>
                <a:ea typeface="Arial Bold"/>
                <a:cs typeface="Arial Bold"/>
              </a:endParaRPr>
            </a:p>
            <a:p>
              <a:pPr>
                <a:lnSpc>
                  <a:spcPts val="5184"/>
                </a:lnSpc>
              </a:pPr>
              <a:endParaRPr lang="en-US" sz="5400" b="1">
                <a:solidFill>
                  <a:srgbClr val="FFFFFF"/>
                </a:solidFill>
                <a:latin typeface="Arial Bold"/>
                <a:ea typeface="Arial Bold"/>
                <a:cs typeface="Arial Bold"/>
              </a:endParaRPr>
            </a:p>
            <a:p>
              <a:endParaRPr lang="en-US" sz="2400" b="1" dirty="0">
                <a:solidFill>
                  <a:srgbClr val="FFFFFF"/>
                </a:solidFill>
              </a:endParaRPr>
            </a:p>
            <a:p>
              <a:pPr algn="l">
                <a:lnSpc>
                  <a:spcPts val="5184"/>
                </a:lnSpc>
              </a:pPr>
              <a:endParaRPr lang="en-US" sz="2400" b="1">
                <a:solidFill>
                  <a:srgbClr val="FFFFFF"/>
                </a:solidFill>
                <a:latin typeface="Arial Bold"/>
                <a:ea typeface="Arial"/>
                <a:cs typeface="Arial Bold"/>
              </a:endParaRPr>
            </a:p>
            <a:p>
              <a:pPr>
                <a:lnSpc>
                  <a:spcPts val="4277"/>
                </a:lnSpc>
              </a:pPr>
              <a:endParaRPr lang="en-US" sz="4800">
                <a:solidFill>
                  <a:srgbClr val="FFFFFF"/>
                </a:solidFill>
                <a:latin typeface="Arial"/>
                <a:ea typeface="Arial"/>
                <a:cs typeface="Arial"/>
              </a:endParaRPr>
            </a:p>
          </p:txBody>
        </p:sp>
      </p:grpSp>
    </p:spTree>
    <p:extLst>
      <p:ext uri="{BB962C8B-B14F-4D97-AF65-F5344CB8AC3E}">
        <p14:creationId xmlns:p14="http://schemas.microsoft.com/office/powerpoint/2010/main" val="381783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1C47-47A4-7DC3-CF6E-1DC284E53C31}"/>
              </a:ext>
            </a:extLst>
          </p:cNvPr>
          <p:cNvSpPr>
            <a:spLocks noGrp="1"/>
          </p:cNvSpPr>
          <p:nvPr>
            <p:ph type="title"/>
          </p:nvPr>
        </p:nvSpPr>
        <p:spPr/>
        <p:txBody>
          <a:bodyPr/>
          <a:lstStyle/>
          <a:p>
            <a:r>
              <a:rPr lang="en-AU" sz="4000"/>
              <a:t>Health Service Policies and Guidelines </a:t>
            </a:r>
            <a:endParaRPr lang="en-US"/>
          </a:p>
        </p:txBody>
      </p:sp>
      <p:sp>
        <p:nvSpPr>
          <p:cNvPr id="4" name="Content Placeholder 3">
            <a:extLst>
              <a:ext uri="{FF2B5EF4-FFF2-40B4-BE49-F238E27FC236}">
                <a16:creationId xmlns:a16="http://schemas.microsoft.com/office/drawing/2014/main" id="{1F684C36-E9D8-4073-E3BA-2686135FA857}"/>
              </a:ext>
            </a:extLst>
          </p:cNvPr>
          <p:cNvSpPr>
            <a:spLocks noGrp="1"/>
          </p:cNvSpPr>
          <p:nvPr>
            <p:ph sz="half" idx="2"/>
          </p:nvPr>
        </p:nvSpPr>
        <p:spPr>
          <a:xfrm>
            <a:off x="936133" y="1690523"/>
            <a:ext cx="9756062" cy="3684588"/>
          </a:xfrm>
        </p:spPr>
        <p:txBody>
          <a:bodyPr vert="horz" lIns="91440" tIns="45720" rIns="91440" bIns="45720" rtlCol="0" anchor="t">
            <a:normAutofit/>
          </a:bodyPr>
          <a:lstStyle/>
          <a:p>
            <a:r>
              <a:rPr lang="en-US" sz="2400">
                <a:solidFill>
                  <a:schemeClr val="tx1"/>
                </a:solidFill>
                <a:highlight>
                  <a:srgbClr val="FFFF00"/>
                </a:highlight>
              </a:rPr>
              <a:t>USE THIS SLIDE TO ADD:</a:t>
            </a:r>
            <a:endParaRPr lang="en-US" sz="2400">
              <a:solidFill>
                <a:srgbClr val="000000"/>
              </a:solidFill>
            </a:endParaRPr>
          </a:p>
          <a:p>
            <a:pPr marL="800100" lvl="1" indent="-285750">
              <a:buFont typeface="Courier New" panose="020B0604020202020204" pitchFamily="34" charset="0"/>
              <a:buChar char="o"/>
            </a:pPr>
            <a:r>
              <a:rPr lang="en-US" sz="2000">
                <a:solidFill>
                  <a:schemeClr val="tx1"/>
                </a:solidFill>
                <a:latin typeface="Arial"/>
                <a:cs typeface="Arial"/>
              </a:rPr>
              <a:t>Local policies and procedures</a:t>
            </a:r>
          </a:p>
          <a:p>
            <a:pPr marL="800100" lvl="1" indent="-285750">
              <a:buFont typeface="Courier New" panose="020B0604020202020204" pitchFamily="34" charset="0"/>
              <a:buChar char="o"/>
            </a:pPr>
            <a:r>
              <a:rPr lang="en-US" sz="2000">
                <a:solidFill>
                  <a:schemeClr val="tx1"/>
                </a:solidFill>
                <a:latin typeface="Arial"/>
                <a:cs typeface="Arial"/>
              </a:rPr>
              <a:t>Cultural safety frameworks</a:t>
            </a:r>
          </a:p>
          <a:p>
            <a:pPr marL="800100" lvl="1" indent="-285750">
              <a:buFont typeface="Courier New" panose="020B0604020202020204" pitchFamily="34" charset="0"/>
              <a:buChar char="o"/>
            </a:pPr>
            <a:r>
              <a:rPr lang="en-US" sz="2000">
                <a:solidFill>
                  <a:schemeClr val="tx1"/>
                </a:solidFill>
                <a:latin typeface="Arial"/>
                <a:cs typeface="Arial"/>
              </a:rPr>
              <a:t>Internal contacts to support patients i.e. AHLO, social work team</a:t>
            </a:r>
            <a:endParaRPr lang="en-US">
              <a:solidFill>
                <a:schemeClr val="tx1"/>
              </a:solidFill>
              <a:latin typeface="Arial"/>
              <a:cs typeface="Arial"/>
            </a:endParaRPr>
          </a:p>
        </p:txBody>
      </p:sp>
    </p:spTree>
    <p:extLst>
      <p:ext uri="{BB962C8B-B14F-4D97-AF65-F5344CB8AC3E}">
        <p14:creationId xmlns:p14="http://schemas.microsoft.com/office/powerpoint/2010/main" val="165388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E95DA"/>
        </a:solidFill>
        <a:effectLst/>
      </p:bgPr>
    </p:bg>
    <p:spTree>
      <p:nvGrpSpPr>
        <p:cNvPr id="1" name=""/>
        <p:cNvGrpSpPr/>
        <p:nvPr/>
      </p:nvGrpSpPr>
      <p:grpSpPr>
        <a:xfrm>
          <a:off x="0" y="0"/>
          <a:ext cx="0" cy="0"/>
          <a:chOff x="0" y="0"/>
          <a:chExt cx="0" cy="0"/>
        </a:xfrm>
      </p:grpSpPr>
      <p:sp>
        <p:nvSpPr>
          <p:cNvPr id="2" name="Freeform 2" descr="A red circle with white text  Description automatically generated"/>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white line on a black background  Description automatically generated"/>
          <p:cNvSpPr/>
          <p:nvPr/>
        </p:nvSpPr>
        <p:spPr>
          <a:xfrm>
            <a:off x="0" y="4470400"/>
            <a:ext cx="12192000" cy="2387600"/>
          </a:xfrm>
          <a:custGeom>
            <a:avLst/>
            <a:gdLst/>
            <a:ahLst/>
            <a:cxnLst/>
            <a:rect l="l" t="t" r="r" b="b"/>
            <a:pathLst>
              <a:path w="18288000" h="3581400">
                <a:moveTo>
                  <a:pt x="0" y="0"/>
                </a:moveTo>
                <a:lnTo>
                  <a:pt x="18288000" y="0"/>
                </a:lnTo>
                <a:lnTo>
                  <a:pt x="18288000" y="3581400"/>
                </a:lnTo>
                <a:lnTo>
                  <a:pt x="0" y="3581400"/>
                </a:lnTo>
                <a:lnTo>
                  <a:pt x="0" y="0"/>
                </a:lnTo>
                <a:close/>
              </a:path>
            </a:pathLst>
          </a:custGeom>
          <a:blipFill>
            <a:blip r:embed="rId3"/>
            <a:stretch>
              <a:fillRect l="-12192" t="-85639" r="-19874" b="-16241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4" name="Freeform 4" descr="A purple line in the dark  Description automatically generated"/>
          <p:cNvSpPr/>
          <p:nvPr/>
        </p:nvSpPr>
        <p:spPr>
          <a:xfrm>
            <a:off x="-4056" y="4729076"/>
            <a:ext cx="10613151" cy="1994761"/>
          </a:xfrm>
          <a:custGeom>
            <a:avLst/>
            <a:gdLst/>
            <a:ahLst/>
            <a:cxnLst/>
            <a:rect l="l" t="t" r="r" b="b"/>
            <a:pathLst>
              <a:path w="15919726" h="2992142">
                <a:moveTo>
                  <a:pt x="0" y="0"/>
                </a:moveTo>
                <a:lnTo>
                  <a:pt x="15919726" y="0"/>
                </a:lnTo>
                <a:lnTo>
                  <a:pt x="15919726" y="2992142"/>
                </a:lnTo>
                <a:lnTo>
                  <a:pt x="0" y="2992142"/>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5" name="Group 5"/>
          <p:cNvGrpSpPr/>
          <p:nvPr/>
        </p:nvGrpSpPr>
        <p:grpSpPr>
          <a:xfrm>
            <a:off x="1105411" y="575811"/>
            <a:ext cx="9808464" cy="1007427"/>
            <a:chOff x="0" y="0"/>
            <a:chExt cx="19616928" cy="2014854"/>
          </a:xfrm>
        </p:grpSpPr>
        <p:sp>
          <p:nvSpPr>
            <p:cNvPr id="6" name="Freeform 6"/>
            <p:cNvSpPr/>
            <p:nvPr/>
          </p:nvSpPr>
          <p:spPr>
            <a:xfrm>
              <a:off x="0" y="0"/>
              <a:ext cx="19616928" cy="2014854"/>
            </a:xfrm>
            <a:custGeom>
              <a:avLst/>
              <a:gdLst/>
              <a:ahLst/>
              <a:cxnLst/>
              <a:rect l="l" t="t" r="r" b="b"/>
              <a:pathLst>
                <a:path w="19616928" h="2014854">
                  <a:moveTo>
                    <a:pt x="0" y="0"/>
                  </a:moveTo>
                  <a:lnTo>
                    <a:pt x="19616928" y="0"/>
                  </a:lnTo>
                  <a:lnTo>
                    <a:pt x="19616928" y="2014854"/>
                  </a:lnTo>
                  <a:lnTo>
                    <a:pt x="0" y="2014854"/>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 name="TextBox 7"/>
            <p:cNvSpPr txBox="1"/>
            <p:nvPr/>
          </p:nvSpPr>
          <p:spPr>
            <a:xfrm>
              <a:off x="0" y="-57150"/>
              <a:ext cx="19616928" cy="2072004"/>
            </a:xfrm>
            <a:prstGeom prst="rect">
              <a:avLst/>
            </a:prstGeom>
          </p:spPr>
          <p:txBody>
            <a:bodyPr lIns="0" tIns="0" rIns="0" bIns="0" rtlCol="0" anchor="b"/>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184"/>
                </a:lnSpc>
              </a:pPr>
              <a:r>
                <a:rPr lang="en-US" sz="4800" b="1">
                  <a:solidFill>
                    <a:srgbClr val="592C82"/>
                  </a:solidFill>
                  <a:latin typeface="Arial Bold"/>
                  <a:ea typeface="Arial Bold"/>
                  <a:cs typeface="Arial Bold"/>
                  <a:sym typeface="Arial Bold"/>
                </a:rPr>
                <a:t>What we be discussing today  </a:t>
              </a:r>
            </a:p>
          </p:txBody>
        </p:sp>
      </p:grpSp>
      <p:grpSp>
        <p:nvGrpSpPr>
          <p:cNvPr id="8" name="Group 8"/>
          <p:cNvGrpSpPr/>
          <p:nvPr/>
        </p:nvGrpSpPr>
        <p:grpSpPr>
          <a:xfrm>
            <a:off x="1479250" y="4549512"/>
            <a:ext cx="1587290" cy="188744"/>
            <a:chOff x="0" y="0"/>
            <a:chExt cx="827188" cy="98361"/>
          </a:xfrm>
        </p:grpSpPr>
        <p:sp>
          <p:nvSpPr>
            <p:cNvPr id="9" name="Freeform 9"/>
            <p:cNvSpPr/>
            <p:nvPr/>
          </p:nvSpPr>
          <p:spPr>
            <a:xfrm>
              <a:off x="0" y="0"/>
              <a:ext cx="827188" cy="98361"/>
            </a:xfrm>
            <a:custGeom>
              <a:avLst/>
              <a:gdLst/>
              <a:ahLst/>
              <a:cxnLst/>
              <a:rect l="l" t="t" r="r" b="b"/>
              <a:pathLst>
                <a:path w="827188" h="98361">
                  <a:moveTo>
                    <a:pt x="48774" y="0"/>
                  </a:moveTo>
                  <a:lnTo>
                    <a:pt x="778413" y="0"/>
                  </a:lnTo>
                  <a:cubicBezTo>
                    <a:pt x="805351" y="0"/>
                    <a:pt x="827188" y="21837"/>
                    <a:pt x="827188" y="48774"/>
                  </a:cubicBezTo>
                  <a:lnTo>
                    <a:pt x="827188" y="49586"/>
                  </a:lnTo>
                  <a:cubicBezTo>
                    <a:pt x="827188" y="76523"/>
                    <a:pt x="805351" y="98361"/>
                    <a:pt x="778413" y="98361"/>
                  </a:cubicBezTo>
                  <a:lnTo>
                    <a:pt x="48774" y="98361"/>
                  </a:lnTo>
                  <a:cubicBezTo>
                    <a:pt x="35839" y="98361"/>
                    <a:pt x="23433" y="93222"/>
                    <a:pt x="14286" y="84075"/>
                  </a:cubicBezTo>
                  <a:cubicBezTo>
                    <a:pt x="5139" y="74928"/>
                    <a:pt x="0" y="62522"/>
                    <a:pt x="0" y="49586"/>
                  </a:cubicBezTo>
                  <a:lnTo>
                    <a:pt x="0" y="48774"/>
                  </a:lnTo>
                  <a:cubicBezTo>
                    <a:pt x="0" y="21837"/>
                    <a:pt x="21837" y="0"/>
                    <a:pt x="48774"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0" name="TextBox 10"/>
            <p:cNvSpPr txBox="1"/>
            <p:nvPr/>
          </p:nvSpPr>
          <p:spPr>
            <a:xfrm>
              <a:off x="0" y="-38100"/>
              <a:ext cx="827188" cy="13646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grpSp>
        <p:nvGrpSpPr>
          <p:cNvPr id="11" name="Group 11"/>
          <p:cNvGrpSpPr/>
          <p:nvPr/>
        </p:nvGrpSpPr>
        <p:grpSpPr>
          <a:xfrm rot="10800000">
            <a:off x="1479250" y="2261652"/>
            <a:ext cx="1587290" cy="2133817"/>
            <a:chOff x="0" y="0"/>
            <a:chExt cx="588338" cy="790911"/>
          </a:xfrm>
        </p:grpSpPr>
        <p:sp>
          <p:nvSpPr>
            <p:cNvPr id="12" name="Freeform 12"/>
            <p:cNvSpPr/>
            <p:nvPr/>
          </p:nvSpPr>
          <p:spPr>
            <a:xfrm>
              <a:off x="0" y="0"/>
              <a:ext cx="588338" cy="785987"/>
            </a:xfrm>
            <a:custGeom>
              <a:avLst/>
              <a:gdLst/>
              <a:ahLst/>
              <a:cxnLst/>
              <a:rect l="l" t="t" r="r" b="b"/>
              <a:pathLst>
                <a:path w="588338" h="785987">
                  <a:moveTo>
                    <a:pt x="588338" y="38105"/>
                  </a:moveTo>
                  <a:lnTo>
                    <a:pt x="588338" y="638506"/>
                  </a:lnTo>
                  <a:cubicBezTo>
                    <a:pt x="588338" y="661477"/>
                    <a:pt x="574232" y="682092"/>
                    <a:pt x="552819" y="690411"/>
                  </a:cubicBezTo>
                  <a:lnTo>
                    <a:pt x="329687" y="777110"/>
                  </a:lnTo>
                  <a:cubicBezTo>
                    <a:pt x="306840" y="785987"/>
                    <a:pt x="281497" y="785987"/>
                    <a:pt x="258651" y="777110"/>
                  </a:cubicBezTo>
                  <a:lnTo>
                    <a:pt x="35518" y="690411"/>
                  </a:lnTo>
                  <a:cubicBezTo>
                    <a:pt x="14106" y="682092"/>
                    <a:pt x="0" y="661477"/>
                    <a:pt x="0" y="638506"/>
                  </a:cubicBezTo>
                  <a:lnTo>
                    <a:pt x="0" y="38105"/>
                  </a:lnTo>
                  <a:cubicBezTo>
                    <a:pt x="0" y="27999"/>
                    <a:pt x="4015" y="18307"/>
                    <a:pt x="11161" y="11161"/>
                  </a:cubicBezTo>
                  <a:cubicBezTo>
                    <a:pt x="18307" y="4015"/>
                    <a:pt x="27999" y="0"/>
                    <a:pt x="38105" y="0"/>
                  </a:cubicBezTo>
                  <a:lnTo>
                    <a:pt x="550232" y="0"/>
                  </a:lnTo>
                  <a:cubicBezTo>
                    <a:pt x="560339" y="0"/>
                    <a:pt x="570031" y="4015"/>
                    <a:pt x="577177" y="11161"/>
                  </a:cubicBezTo>
                  <a:cubicBezTo>
                    <a:pt x="584323" y="18307"/>
                    <a:pt x="588338" y="27999"/>
                    <a:pt x="588338" y="38105"/>
                  </a:cubicBezTo>
                  <a:close/>
                </a:path>
              </a:pathLst>
            </a:custGeom>
            <a:solidFill>
              <a:srgbClr val="592C8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3" name="TextBox 13"/>
            <p:cNvSpPr txBox="1"/>
            <p:nvPr/>
          </p:nvSpPr>
          <p:spPr>
            <a:xfrm>
              <a:off x="0" y="-38100"/>
              <a:ext cx="588338" cy="71471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grpSp>
        <p:nvGrpSpPr>
          <p:cNvPr id="14" name="Group 14"/>
          <p:cNvGrpSpPr/>
          <p:nvPr/>
        </p:nvGrpSpPr>
        <p:grpSpPr>
          <a:xfrm rot="10800000">
            <a:off x="3774257" y="2271548"/>
            <a:ext cx="1587290" cy="2133817"/>
            <a:chOff x="0" y="0"/>
            <a:chExt cx="588338" cy="790911"/>
          </a:xfrm>
        </p:grpSpPr>
        <p:sp>
          <p:nvSpPr>
            <p:cNvPr id="15" name="Freeform 15"/>
            <p:cNvSpPr/>
            <p:nvPr/>
          </p:nvSpPr>
          <p:spPr>
            <a:xfrm>
              <a:off x="0" y="0"/>
              <a:ext cx="588338" cy="785987"/>
            </a:xfrm>
            <a:custGeom>
              <a:avLst/>
              <a:gdLst/>
              <a:ahLst/>
              <a:cxnLst/>
              <a:rect l="l" t="t" r="r" b="b"/>
              <a:pathLst>
                <a:path w="588338" h="785987">
                  <a:moveTo>
                    <a:pt x="588338" y="38105"/>
                  </a:moveTo>
                  <a:lnTo>
                    <a:pt x="588338" y="638506"/>
                  </a:lnTo>
                  <a:cubicBezTo>
                    <a:pt x="588338" y="661477"/>
                    <a:pt x="574232" y="682092"/>
                    <a:pt x="552819" y="690411"/>
                  </a:cubicBezTo>
                  <a:lnTo>
                    <a:pt x="329687" y="777110"/>
                  </a:lnTo>
                  <a:cubicBezTo>
                    <a:pt x="306840" y="785987"/>
                    <a:pt x="281497" y="785987"/>
                    <a:pt x="258651" y="777110"/>
                  </a:cubicBezTo>
                  <a:lnTo>
                    <a:pt x="35518" y="690411"/>
                  </a:lnTo>
                  <a:cubicBezTo>
                    <a:pt x="14106" y="682092"/>
                    <a:pt x="0" y="661477"/>
                    <a:pt x="0" y="638506"/>
                  </a:cubicBezTo>
                  <a:lnTo>
                    <a:pt x="0" y="38105"/>
                  </a:lnTo>
                  <a:cubicBezTo>
                    <a:pt x="0" y="27999"/>
                    <a:pt x="4015" y="18307"/>
                    <a:pt x="11161" y="11161"/>
                  </a:cubicBezTo>
                  <a:cubicBezTo>
                    <a:pt x="18307" y="4015"/>
                    <a:pt x="27999" y="0"/>
                    <a:pt x="38105" y="0"/>
                  </a:cubicBezTo>
                  <a:lnTo>
                    <a:pt x="550232" y="0"/>
                  </a:lnTo>
                  <a:cubicBezTo>
                    <a:pt x="560339" y="0"/>
                    <a:pt x="570031" y="4015"/>
                    <a:pt x="577177" y="11161"/>
                  </a:cubicBezTo>
                  <a:cubicBezTo>
                    <a:pt x="584323" y="18307"/>
                    <a:pt x="588338" y="27999"/>
                    <a:pt x="588338" y="38105"/>
                  </a:cubicBezTo>
                  <a:close/>
                </a:path>
              </a:pathLst>
            </a:custGeom>
            <a:solidFill>
              <a:srgbClr val="592C8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6" name="TextBox 16"/>
            <p:cNvSpPr txBox="1"/>
            <p:nvPr/>
          </p:nvSpPr>
          <p:spPr>
            <a:xfrm>
              <a:off x="0" y="-38100"/>
              <a:ext cx="588338" cy="71471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grpSp>
        <p:nvGrpSpPr>
          <p:cNvPr id="17" name="Group 17"/>
          <p:cNvGrpSpPr/>
          <p:nvPr/>
        </p:nvGrpSpPr>
        <p:grpSpPr>
          <a:xfrm rot="10800000">
            <a:off x="5970301" y="2281444"/>
            <a:ext cx="1587290" cy="2133817"/>
            <a:chOff x="0" y="0"/>
            <a:chExt cx="588338" cy="790911"/>
          </a:xfrm>
        </p:grpSpPr>
        <p:sp>
          <p:nvSpPr>
            <p:cNvPr id="18" name="Freeform 18"/>
            <p:cNvSpPr/>
            <p:nvPr/>
          </p:nvSpPr>
          <p:spPr>
            <a:xfrm>
              <a:off x="0" y="0"/>
              <a:ext cx="588338" cy="785987"/>
            </a:xfrm>
            <a:custGeom>
              <a:avLst/>
              <a:gdLst/>
              <a:ahLst/>
              <a:cxnLst/>
              <a:rect l="l" t="t" r="r" b="b"/>
              <a:pathLst>
                <a:path w="588338" h="785987">
                  <a:moveTo>
                    <a:pt x="588338" y="38105"/>
                  </a:moveTo>
                  <a:lnTo>
                    <a:pt x="588338" y="638506"/>
                  </a:lnTo>
                  <a:cubicBezTo>
                    <a:pt x="588338" y="661477"/>
                    <a:pt x="574232" y="682092"/>
                    <a:pt x="552819" y="690411"/>
                  </a:cubicBezTo>
                  <a:lnTo>
                    <a:pt x="329687" y="777110"/>
                  </a:lnTo>
                  <a:cubicBezTo>
                    <a:pt x="306840" y="785987"/>
                    <a:pt x="281497" y="785987"/>
                    <a:pt x="258651" y="777110"/>
                  </a:cubicBezTo>
                  <a:lnTo>
                    <a:pt x="35518" y="690411"/>
                  </a:lnTo>
                  <a:cubicBezTo>
                    <a:pt x="14106" y="682092"/>
                    <a:pt x="0" y="661477"/>
                    <a:pt x="0" y="638506"/>
                  </a:cubicBezTo>
                  <a:lnTo>
                    <a:pt x="0" y="38105"/>
                  </a:lnTo>
                  <a:cubicBezTo>
                    <a:pt x="0" y="27999"/>
                    <a:pt x="4015" y="18307"/>
                    <a:pt x="11161" y="11161"/>
                  </a:cubicBezTo>
                  <a:cubicBezTo>
                    <a:pt x="18307" y="4015"/>
                    <a:pt x="27999" y="0"/>
                    <a:pt x="38105" y="0"/>
                  </a:cubicBezTo>
                  <a:lnTo>
                    <a:pt x="550232" y="0"/>
                  </a:lnTo>
                  <a:cubicBezTo>
                    <a:pt x="560339" y="0"/>
                    <a:pt x="570031" y="4015"/>
                    <a:pt x="577177" y="11161"/>
                  </a:cubicBezTo>
                  <a:cubicBezTo>
                    <a:pt x="584323" y="18307"/>
                    <a:pt x="588338" y="27999"/>
                    <a:pt x="588338" y="38105"/>
                  </a:cubicBezTo>
                  <a:close/>
                </a:path>
              </a:pathLst>
            </a:custGeom>
            <a:solidFill>
              <a:srgbClr val="592C8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9" name="TextBox 19"/>
            <p:cNvSpPr txBox="1"/>
            <p:nvPr/>
          </p:nvSpPr>
          <p:spPr>
            <a:xfrm>
              <a:off x="0" y="-38100"/>
              <a:ext cx="588338" cy="71471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grpSp>
        <p:nvGrpSpPr>
          <p:cNvPr id="20" name="Group 20"/>
          <p:cNvGrpSpPr/>
          <p:nvPr/>
        </p:nvGrpSpPr>
        <p:grpSpPr>
          <a:xfrm rot="10800000">
            <a:off x="8156451" y="2281444"/>
            <a:ext cx="1587290" cy="2133817"/>
            <a:chOff x="0" y="0"/>
            <a:chExt cx="588338" cy="790911"/>
          </a:xfrm>
        </p:grpSpPr>
        <p:sp>
          <p:nvSpPr>
            <p:cNvPr id="21" name="Freeform 21"/>
            <p:cNvSpPr/>
            <p:nvPr/>
          </p:nvSpPr>
          <p:spPr>
            <a:xfrm>
              <a:off x="0" y="0"/>
              <a:ext cx="588338" cy="785987"/>
            </a:xfrm>
            <a:custGeom>
              <a:avLst/>
              <a:gdLst/>
              <a:ahLst/>
              <a:cxnLst/>
              <a:rect l="l" t="t" r="r" b="b"/>
              <a:pathLst>
                <a:path w="588338" h="785987">
                  <a:moveTo>
                    <a:pt x="588338" y="38105"/>
                  </a:moveTo>
                  <a:lnTo>
                    <a:pt x="588338" y="638506"/>
                  </a:lnTo>
                  <a:cubicBezTo>
                    <a:pt x="588338" y="661477"/>
                    <a:pt x="574232" y="682092"/>
                    <a:pt x="552819" y="690411"/>
                  </a:cubicBezTo>
                  <a:lnTo>
                    <a:pt x="329687" y="777110"/>
                  </a:lnTo>
                  <a:cubicBezTo>
                    <a:pt x="306840" y="785987"/>
                    <a:pt x="281497" y="785987"/>
                    <a:pt x="258651" y="777110"/>
                  </a:cubicBezTo>
                  <a:lnTo>
                    <a:pt x="35518" y="690411"/>
                  </a:lnTo>
                  <a:cubicBezTo>
                    <a:pt x="14106" y="682092"/>
                    <a:pt x="0" y="661477"/>
                    <a:pt x="0" y="638506"/>
                  </a:cubicBezTo>
                  <a:lnTo>
                    <a:pt x="0" y="38105"/>
                  </a:lnTo>
                  <a:cubicBezTo>
                    <a:pt x="0" y="27999"/>
                    <a:pt x="4015" y="18307"/>
                    <a:pt x="11161" y="11161"/>
                  </a:cubicBezTo>
                  <a:cubicBezTo>
                    <a:pt x="18307" y="4015"/>
                    <a:pt x="27999" y="0"/>
                    <a:pt x="38105" y="0"/>
                  </a:cubicBezTo>
                  <a:lnTo>
                    <a:pt x="550232" y="0"/>
                  </a:lnTo>
                  <a:cubicBezTo>
                    <a:pt x="560339" y="0"/>
                    <a:pt x="570031" y="4015"/>
                    <a:pt x="577177" y="11161"/>
                  </a:cubicBezTo>
                  <a:cubicBezTo>
                    <a:pt x="584323" y="18307"/>
                    <a:pt x="588338" y="27999"/>
                    <a:pt x="588338" y="38105"/>
                  </a:cubicBezTo>
                  <a:close/>
                </a:path>
              </a:pathLst>
            </a:custGeom>
            <a:solidFill>
              <a:srgbClr val="592C8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2" name="TextBox 22"/>
            <p:cNvSpPr txBox="1"/>
            <p:nvPr/>
          </p:nvSpPr>
          <p:spPr>
            <a:xfrm>
              <a:off x="0" y="-38100"/>
              <a:ext cx="588338" cy="71471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sp>
        <p:nvSpPr>
          <p:cNvPr id="26" name="Freeform 26"/>
          <p:cNvSpPr/>
          <p:nvPr/>
        </p:nvSpPr>
        <p:spPr>
          <a:xfrm>
            <a:off x="1816731" y="1805488"/>
            <a:ext cx="1018662" cy="1018662"/>
          </a:xfrm>
          <a:custGeom>
            <a:avLst/>
            <a:gdLst/>
            <a:ahLst/>
            <a:cxnLst/>
            <a:rect l="l" t="t" r="r" b="b"/>
            <a:pathLst>
              <a:path w="1527993" h="1527993">
                <a:moveTo>
                  <a:pt x="0" y="0"/>
                </a:moveTo>
                <a:lnTo>
                  <a:pt x="1527992" y="0"/>
                </a:lnTo>
                <a:lnTo>
                  <a:pt x="1527992" y="1527993"/>
                </a:lnTo>
                <a:lnTo>
                  <a:pt x="0" y="1527993"/>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8" name="Freeform 28"/>
          <p:cNvSpPr/>
          <p:nvPr/>
        </p:nvSpPr>
        <p:spPr>
          <a:xfrm>
            <a:off x="8495060" y="1825280"/>
            <a:ext cx="1018662" cy="1018662"/>
          </a:xfrm>
          <a:custGeom>
            <a:avLst/>
            <a:gdLst/>
            <a:ahLst/>
            <a:cxnLst/>
            <a:rect l="l" t="t" r="r" b="b"/>
            <a:pathLst>
              <a:path w="1527993" h="1527993">
                <a:moveTo>
                  <a:pt x="0" y="0"/>
                </a:moveTo>
                <a:lnTo>
                  <a:pt x="1527993" y="0"/>
                </a:lnTo>
                <a:lnTo>
                  <a:pt x="1527993" y="1527993"/>
                </a:lnTo>
                <a:lnTo>
                  <a:pt x="0" y="1527993"/>
                </a:lnTo>
                <a:lnTo>
                  <a:pt x="0" y="0"/>
                </a:lnTo>
                <a:close/>
              </a:path>
            </a:pathLst>
          </a:custGeom>
          <a:blipFill>
            <a:blip r:embed="rId5">
              <a:alphaModFix amt="50000"/>
              <a:extLst>
                <a:ext uri="{96DAC541-7B7A-43D3-8B79-37D633B846F1}">
                  <asvg:svgBlip xmlns:asvg="http://schemas.microsoft.com/office/drawing/2016/SVG/main" r:embed="rId7"/>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9" name="Freeform 29"/>
          <p:cNvSpPr/>
          <p:nvPr/>
        </p:nvSpPr>
        <p:spPr>
          <a:xfrm>
            <a:off x="6307782" y="1825280"/>
            <a:ext cx="1018662" cy="1018662"/>
          </a:xfrm>
          <a:custGeom>
            <a:avLst/>
            <a:gdLst/>
            <a:ahLst/>
            <a:cxnLst/>
            <a:rect l="l" t="t" r="r" b="b"/>
            <a:pathLst>
              <a:path w="1527993" h="1527993">
                <a:moveTo>
                  <a:pt x="0" y="0"/>
                </a:moveTo>
                <a:lnTo>
                  <a:pt x="1527992" y="0"/>
                </a:lnTo>
                <a:lnTo>
                  <a:pt x="1527992" y="1527993"/>
                </a:lnTo>
                <a:lnTo>
                  <a:pt x="0" y="1527993"/>
                </a:lnTo>
                <a:lnTo>
                  <a:pt x="0" y="0"/>
                </a:lnTo>
                <a:close/>
              </a:path>
            </a:pathLst>
          </a:custGeom>
          <a:blipFill>
            <a:blip r:embed="rId5">
              <a:alphaModFix amt="50000"/>
              <a:extLst>
                <a:ext uri="{96DAC541-7B7A-43D3-8B79-37D633B846F1}">
                  <asvg:svgBlip xmlns:asvg="http://schemas.microsoft.com/office/drawing/2016/SVG/main" r:embed="rId8"/>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0" name="Freeform 30"/>
          <p:cNvSpPr/>
          <p:nvPr/>
        </p:nvSpPr>
        <p:spPr>
          <a:xfrm>
            <a:off x="4111737" y="1815384"/>
            <a:ext cx="1018662" cy="1018662"/>
          </a:xfrm>
          <a:custGeom>
            <a:avLst/>
            <a:gdLst/>
            <a:ahLst/>
            <a:cxnLst/>
            <a:rect l="l" t="t" r="r" b="b"/>
            <a:pathLst>
              <a:path w="1527993" h="1527993">
                <a:moveTo>
                  <a:pt x="0" y="0"/>
                </a:moveTo>
                <a:lnTo>
                  <a:pt x="1527993" y="0"/>
                </a:lnTo>
                <a:lnTo>
                  <a:pt x="1527993" y="1527993"/>
                </a:lnTo>
                <a:lnTo>
                  <a:pt x="0" y="1527993"/>
                </a:lnTo>
                <a:lnTo>
                  <a:pt x="0" y="0"/>
                </a:lnTo>
                <a:close/>
              </a:path>
            </a:pathLst>
          </a:custGeom>
          <a:blipFill>
            <a:blip r:embed="rId5">
              <a:alphaModFix amt="50000"/>
              <a:extLst>
                <a:ext uri="{96DAC541-7B7A-43D3-8B79-37D633B846F1}">
                  <asvg:svgBlip xmlns:asvg="http://schemas.microsoft.com/office/drawing/2016/SVG/main" r:embed="rId9"/>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3" name="TextBox 33"/>
          <p:cNvSpPr txBox="1"/>
          <p:nvPr/>
        </p:nvSpPr>
        <p:spPr>
          <a:xfrm>
            <a:off x="1743128" y="4273460"/>
            <a:ext cx="1059535" cy="366637"/>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nvGrpSpPr>
          <p:cNvPr id="34" name="Group 34"/>
          <p:cNvGrpSpPr>
            <a:grpSpLocks noChangeAspect="1"/>
          </p:cNvGrpSpPr>
          <p:nvPr/>
        </p:nvGrpSpPr>
        <p:grpSpPr>
          <a:xfrm>
            <a:off x="1816731" y="1805488"/>
            <a:ext cx="912329" cy="912329"/>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grpSp>
        <p:nvGrpSpPr>
          <p:cNvPr id="37" name="Group 37"/>
          <p:cNvGrpSpPr>
            <a:grpSpLocks noChangeAspect="1"/>
          </p:cNvGrpSpPr>
          <p:nvPr/>
        </p:nvGrpSpPr>
        <p:grpSpPr>
          <a:xfrm>
            <a:off x="4111737" y="1815384"/>
            <a:ext cx="912329" cy="912329"/>
            <a:chOff x="0" y="0"/>
            <a:chExt cx="495300" cy="495300"/>
          </a:xfrm>
        </p:grpSpPr>
        <p:sp>
          <p:nvSpPr>
            <p:cNvPr id="38" name="Freeform 3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9" name="Freeform 3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sp>
        <p:nvSpPr>
          <p:cNvPr id="41" name="Freeform 41"/>
          <p:cNvSpPr/>
          <p:nvPr/>
        </p:nvSpPr>
        <p:spPr>
          <a:xfrm>
            <a:off x="3279452" y="4549512"/>
            <a:ext cx="1587290" cy="188744"/>
          </a:xfrm>
          <a:custGeom>
            <a:avLst/>
            <a:gdLst/>
            <a:ahLst/>
            <a:cxnLst/>
            <a:rect l="l" t="t" r="r" b="b"/>
            <a:pathLst>
              <a:path w="827188" h="98361">
                <a:moveTo>
                  <a:pt x="48774" y="0"/>
                </a:moveTo>
                <a:lnTo>
                  <a:pt x="778413" y="0"/>
                </a:lnTo>
                <a:cubicBezTo>
                  <a:pt x="805351" y="0"/>
                  <a:pt x="827188" y="21837"/>
                  <a:pt x="827188" y="48774"/>
                </a:cubicBezTo>
                <a:lnTo>
                  <a:pt x="827188" y="49586"/>
                </a:lnTo>
                <a:cubicBezTo>
                  <a:pt x="827188" y="76523"/>
                  <a:pt x="805351" y="98361"/>
                  <a:pt x="778413" y="98361"/>
                </a:cubicBezTo>
                <a:lnTo>
                  <a:pt x="48774" y="98361"/>
                </a:lnTo>
                <a:cubicBezTo>
                  <a:pt x="35839" y="98361"/>
                  <a:pt x="23433" y="93222"/>
                  <a:pt x="14286" y="84075"/>
                </a:cubicBezTo>
                <a:cubicBezTo>
                  <a:pt x="5139" y="74928"/>
                  <a:pt x="0" y="62522"/>
                  <a:pt x="0" y="49586"/>
                </a:cubicBezTo>
                <a:lnTo>
                  <a:pt x="0" y="48774"/>
                </a:lnTo>
                <a:cubicBezTo>
                  <a:pt x="0" y="21837"/>
                  <a:pt x="21837" y="0"/>
                  <a:pt x="48774"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46" name="Group 46"/>
          <p:cNvGrpSpPr/>
          <p:nvPr/>
        </p:nvGrpSpPr>
        <p:grpSpPr>
          <a:xfrm>
            <a:off x="5079652" y="4549512"/>
            <a:ext cx="1587290" cy="188744"/>
            <a:chOff x="0" y="0"/>
            <a:chExt cx="827188" cy="98361"/>
          </a:xfrm>
        </p:grpSpPr>
        <p:sp>
          <p:nvSpPr>
            <p:cNvPr id="47" name="Freeform 47"/>
            <p:cNvSpPr/>
            <p:nvPr/>
          </p:nvSpPr>
          <p:spPr>
            <a:xfrm>
              <a:off x="0" y="0"/>
              <a:ext cx="827188" cy="98361"/>
            </a:xfrm>
            <a:custGeom>
              <a:avLst/>
              <a:gdLst/>
              <a:ahLst/>
              <a:cxnLst/>
              <a:rect l="l" t="t" r="r" b="b"/>
              <a:pathLst>
                <a:path w="827188" h="98361">
                  <a:moveTo>
                    <a:pt x="48774" y="0"/>
                  </a:moveTo>
                  <a:lnTo>
                    <a:pt x="778413" y="0"/>
                  </a:lnTo>
                  <a:cubicBezTo>
                    <a:pt x="805351" y="0"/>
                    <a:pt x="827188" y="21837"/>
                    <a:pt x="827188" y="48774"/>
                  </a:cubicBezTo>
                  <a:lnTo>
                    <a:pt x="827188" y="49586"/>
                  </a:lnTo>
                  <a:cubicBezTo>
                    <a:pt x="827188" y="76523"/>
                    <a:pt x="805351" y="98361"/>
                    <a:pt x="778413" y="98361"/>
                  </a:cubicBezTo>
                  <a:lnTo>
                    <a:pt x="48774" y="98361"/>
                  </a:lnTo>
                  <a:cubicBezTo>
                    <a:pt x="35839" y="98361"/>
                    <a:pt x="23433" y="93222"/>
                    <a:pt x="14286" y="84075"/>
                  </a:cubicBezTo>
                  <a:cubicBezTo>
                    <a:pt x="5139" y="74928"/>
                    <a:pt x="0" y="62522"/>
                    <a:pt x="0" y="49586"/>
                  </a:cubicBezTo>
                  <a:lnTo>
                    <a:pt x="0" y="48774"/>
                  </a:lnTo>
                  <a:cubicBezTo>
                    <a:pt x="0" y="21837"/>
                    <a:pt x="21837" y="0"/>
                    <a:pt x="48774"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48" name="TextBox 48"/>
            <p:cNvSpPr txBox="1"/>
            <p:nvPr/>
          </p:nvSpPr>
          <p:spPr>
            <a:xfrm>
              <a:off x="0" y="-38100"/>
              <a:ext cx="827188" cy="13646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grpSp>
        <p:nvGrpSpPr>
          <p:cNvPr id="52" name="Group 52"/>
          <p:cNvGrpSpPr/>
          <p:nvPr/>
        </p:nvGrpSpPr>
        <p:grpSpPr>
          <a:xfrm>
            <a:off x="6879854" y="4549512"/>
            <a:ext cx="1587290" cy="188744"/>
            <a:chOff x="0" y="0"/>
            <a:chExt cx="827188" cy="98361"/>
          </a:xfrm>
        </p:grpSpPr>
        <p:sp>
          <p:nvSpPr>
            <p:cNvPr id="53" name="Freeform 53"/>
            <p:cNvSpPr/>
            <p:nvPr/>
          </p:nvSpPr>
          <p:spPr>
            <a:xfrm>
              <a:off x="0" y="0"/>
              <a:ext cx="827188" cy="98361"/>
            </a:xfrm>
            <a:custGeom>
              <a:avLst/>
              <a:gdLst/>
              <a:ahLst/>
              <a:cxnLst/>
              <a:rect l="l" t="t" r="r" b="b"/>
              <a:pathLst>
                <a:path w="827188" h="98361">
                  <a:moveTo>
                    <a:pt x="48774" y="0"/>
                  </a:moveTo>
                  <a:lnTo>
                    <a:pt x="778413" y="0"/>
                  </a:lnTo>
                  <a:cubicBezTo>
                    <a:pt x="805351" y="0"/>
                    <a:pt x="827188" y="21837"/>
                    <a:pt x="827188" y="48774"/>
                  </a:cubicBezTo>
                  <a:lnTo>
                    <a:pt x="827188" y="49586"/>
                  </a:lnTo>
                  <a:cubicBezTo>
                    <a:pt x="827188" y="76523"/>
                    <a:pt x="805351" y="98361"/>
                    <a:pt x="778413" y="98361"/>
                  </a:cubicBezTo>
                  <a:lnTo>
                    <a:pt x="48774" y="98361"/>
                  </a:lnTo>
                  <a:cubicBezTo>
                    <a:pt x="35839" y="98361"/>
                    <a:pt x="23433" y="93222"/>
                    <a:pt x="14286" y="84075"/>
                  </a:cubicBezTo>
                  <a:cubicBezTo>
                    <a:pt x="5139" y="74928"/>
                    <a:pt x="0" y="62522"/>
                    <a:pt x="0" y="49586"/>
                  </a:cubicBezTo>
                  <a:lnTo>
                    <a:pt x="0" y="48774"/>
                  </a:lnTo>
                  <a:cubicBezTo>
                    <a:pt x="0" y="21837"/>
                    <a:pt x="21837" y="0"/>
                    <a:pt x="48774"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54" name="TextBox 54"/>
            <p:cNvSpPr txBox="1"/>
            <p:nvPr/>
          </p:nvSpPr>
          <p:spPr>
            <a:xfrm>
              <a:off x="0" y="-38100"/>
              <a:ext cx="827188" cy="13646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grpSp>
        <p:nvGrpSpPr>
          <p:cNvPr id="58" name="Group 58"/>
          <p:cNvGrpSpPr/>
          <p:nvPr/>
        </p:nvGrpSpPr>
        <p:grpSpPr>
          <a:xfrm>
            <a:off x="8680054" y="4549512"/>
            <a:ext cx="1587290" cy="188744"/>
            <a:chOff x="0" y="0"/>
            <a:chExt cx="827188" cy="98361"/>
          </a:xfrm>
        </p:grpSpPr>
        <p:sp>
          <p:nvSpPr>
            <p:cNvPr id="59" name="Freeform 59"/>
            <p:cNvSpPr/>
            <p:nvPr/>
          </p:nvSpPr>
          <p:spPr>
            <a:xfrm>
              <a:off x="0" y="0"/>
              <a:ext cx="827188" cy="98361"/>
            </a:xfrm>
            <a:custGeom>
              <a:avLst/>
              <a:gdLst/>
              <a:ahLst/>
              <a:cxnLst/>
              <a:rect l="l" t="t" r="r" b="b"/>
              <a:pathLst>
                <a:path w="827188" h="98361">
                  <a:moveTo>
                    <a:pt x="48774" y="0"/>
                  </a:moveTo>
                  <a:lnTo>
                    <a:pt x="778413" y="0"/>
                  </a:lnTo>
                  <a:cubicBezTo>
                    <a:pt x="805351" y="0"/>
                    <a:pt x="827188" y="21837"/>
                    <a:pt x="827188" y="48774"/>
                  </a:cubicBezTo>
                  <a:lnTo>
                    <a:pt x="827188" y="49586"/>
                  </a:lnTo>
                  <a:cubicBezTo>
                    <a:pt x="827188" y="76523"/>
                    <a:pt x="805351" y="98361"/>
                    <a:pt x="778413" y="98361"/>
                  </a:cubicBezTo>
                  <a:lnTo>
                    <a:pt x="48774" y="98361"/>
                  </a:lnTo>
                  <a:cubicBezTo>
                    <a:pt x="35839" y="98361"/>
                    <a:pt x="23433" y="93222"/>
                    <a:pt x="14286" y="84075"/>
                  </a:cubicBezTo>
                  <a:cubicBezTo>
                    <a:pt x="5139" y="74928"/>
                    <a:pt x="0" y="62522"/>
                    <a:pt x="0" y="49586"/>
                  </a:cubicBezTo>
                  <a:lnTo>
                    <a:pt x="0" y="48774"/>
                  </a:lnTo>
                  <a:cubicBezTo>
                    <a:pt x="0" y="21837"/>
                    <a:pt x="21837" y="0"/>
                    <a:pt x="48774"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60" name="TextBox 60"/>
            <p:cNvSpPr txBox="1"/>
            <p:nvPr/>
          </p:nvSpPr>
          <p:spPr>
            <a:xfrm>
              <a:off x="0" y="-38100"/>
              <a:ext cx="827188" cy="136461"/>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sp>
        <p:nvSpPr>
          <p:cNvPr id="63" name="TextBox 63"/>
          <p:cNvSpPr txBox="1"/>
          <p:nvPr/>
        </p:nvSpPr>
        <p:spPr>
          <a:xfrm>
            <a:off x="8943932" y="4273460"/>
            <a:ext cx="1059535" cy="366637"/>
          </a:xfrm>
          <a:prstGeom prst="rect">
            <a:avLst/>
          </a:prstGeom>
        </p:spPr>
        <p:txBody>
          <a:bodyPr lIns="30445" tIns="30445" rIns="30445" bIns="30445"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845"/>
              </a:lnSpc>
            </a:pPr>
            <a:endParaRPr sz="800"/>
          </a:p>
        </p:txBody>
      </p:sp>
      <p:grpSp>
        <p:nvGrpSpPr>
          <p:cNvPr id="64" name="Group 64"/>
          <p:cNvGrpSpPr>
            <a:grpSpLocks noChangeAspect="1"/>
          </p:cNvGrpSpPr>
          <p:nvPr/>
        </p:nvGrpSpPr>
        <p:grpSpPr>
          <a:xfrm>
            <a:off x="6307782" y="1825280"/>
            <a:ext cx="912329" cy="912329"/>
            <a:chOff x="0" y="0"/>
            <a:chExt cx="495300" cy="495300"/>
          </a:xfrm>
        </p:grpSpPr>
        <p:sp>
          <p:nvSpPr>
            <p:cNvPr id="65" name="Freeform 6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66" name="Freeform 6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grpSp>
        <p:nvGrpSpPr>
          <p:cNvPr id="67" name="Group 67"/>
          <p:cNvGrpSpPr>
            <a:grpSpLocks noChangeAspect="1"/>
          </p:cNvGrpSpPr>
          <p:nvPr/>
        </p:nvGrpSpPr>
        <p:grpSpPr>
          <a:xfrm>
            <a:off x="8493931" y="1825280"/>
            <a:ext cx="912329" cy="912329"/>
            <a:chOff x="0" y="0"/>
            <a:chExt cx="495300" cy="495300"/>
          </a:xfrm>
        </p:grpSpPr>
        <p:sp>
          <p:nvSpPr>
            <p:cNvPr id="68" name="Freeform 6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69" name="Freeform 6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sp>
        <p:nvSpPr>
          <p:cNvPr id="73" name="Freeform 73"/>
          <p:cNvSpPr/>
          <p:nvPr/>
        </p:nvSpPr>
        <p:spPr>
          <a:xfrm>
            <a:off x="6615879" y="2117215"/>
            <a:ext cx="316141" cy="328459"/>
          </a:xfrm>
          <a:custGeom>
            <a:avLst/>
            <a:gdLst/>
            <a:ahLst/>
            <a:cxnLst/>
            <a:rect l="l" t="t" r="r" b="b"/>
            <a:pathLst>
              <a:path w="474212" h="492688">
                <a:moveTo>
                  <a:pt x="0" y="0"/>
                </a:moveTo>
                <a:lnTo>
                  <a:pt x="474212" y="0"/>
                </a:lnTo>
                <a:lnTo>
                  <a:pt x="474212" y="492689"/>
                </a:lnTo>
                <a:lnTo>
                  <a:pt x="0" y="492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4" name="Freeform 74"/>
          <p:cNvSpPr/>
          <p:nvPr/>
        </p:nvSpPr>
        <p:spPr>
          <a:xfrm>
            <a:off x="2137197" y="2118623"/>
            <a:ext cx="282052" cy="282052"/>
          </a:xfrm>
          <a:custGeom>
            <a:avLst/>
            <a:gdLst/>
            <a:ahLst/>
            <a:cxnLst/>
            <a:rect l="l" t="t" r="r" b="b"/>
            <a:pathLst>
              <a:path w="423078" h="423078">
                <a:moveTo>
                  <a:pt x="0" y="0"/>
                </a:moveTo>
                <a:lnTo>
                  <a:pt x="423078" y="0"/>
                </a:lnTo>
                <a:lnTo>
                  <a:pt x="423078" y="423078"/>
                </a:lnTo>
                <a:lnTo>
                  <a:pt x="0" y="4230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5" name="Freeform 75"/>
          <p:cNvSpPr/>
          <p:nvPr/>
        </p:nvSpPr>
        <p:spPr>
          <a:xfrm>
            <a:off x="4417203" y="2132526"/>
            <a:ext cx="317629" cy="317629"/>
          </a:xfrm>
          <a:custGeom>
            <a:avLst/>
            <a:gdLst/>
            <a:ahLst/>
            <a:cxnLst/>
            <a:rect l="l" t="t" r="r" b="b"/>
            <a:pathLst>
              <a:path w="476444" h="476444">
                <a:moveTo>
                  <a:pt x="0" y="0"/>
                </a:moveTo>
                <a:lnTo>
                  <a:pt x="476444" y="0"/>
                </a:lnTo>
                <a:lnTo>
                  <a:pt x="476444" y="476445"/>
                </a:lnTo>
                <a:lnTo>
                  <a:pt x="0" y="4764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6" name="Freeform 76"/>
          <p:cNvSpPr/>
          <p:nvPr/>
        </p:nvSpPr>
        <p:spPr>
          <a:xfrm>
            <a:off x="8822495" y="2146903"/>
            <a:ext cx="272692" cy="272692"/>
          </a:xfrm>
          <a:custGeom>
            <a:avLst/>
            <a:gdLst/>
            <a:ahLst/>
            <a:cxnLst/>
            <a:rect l="l" t="t" r="r" b="b"/>
            <a:pathLst>
              <a:path w="409038" h="409038">
                <a:moveTo>
                  <a:pt x="0" y="0"/>
                </a:moveTo>
                <a:lnTo>
                  <a:pt x="409038" y="0"/>
                </a:lnTo>
                <a:lnTo>
                  <a:pt x="409038" y="409039"/>
                </a:lnTo>
                <a:lnTo>
                  <a:pt x="0" y="40903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9" name="TextBox 79"/>
          <p:cNvSpPr txBox="1"/>
          <p:nvPr/>
        </p:nvSpPr>
        <p:spPr>
          <a:xfrm>
            <a:off x="1616412" y="2696209"/>
            <a:ext cx="1311955" cy="138679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600" spc="51" dirty="0">
                <a:solidFill>
                  <a:srgbClr val="FFFFFF"/>
                </a:solidFill>
                <a:latin typeface="Arial"/>
                <a:ea typeface="Arial"/>
                <a:cs typeface="Arial"/>
                <a:sym typeface="Arial"/>
              </a:rPr>
              <a:t>About Red Nose </a:t>
            </a:r>
            <a:r>
              <a:rPr lang="en-US" sz="1600" spc="51">
                <a:solidFill>
                  <a:srgbClr val="FFFFFF"/>
                </a:solidFill>
                <a:latin typeface="Arial"/>
                <a:ea typeface="Arial"/>
                <a:cs typeface="Arial"/>
                <a:sym typeface="Arial"/>
              </a:rPr>
              <a:t>Grief </a:t>
            </a:r>
            <a:r>
              <a:rPr lang="en-US" sz="1600" spc="51" dirty="0">
                <a:solidFill>
                  <a:srgbClr val="FFFFFF"/>
                </a:solidFill>
                <a:latin typeface="Arial"/>
                <a:ea typeface="Arial"/>
                <a:cs typeface="Arial"/>
                <a:sym typeface="Arial"/>
              </a:rPr>
              <a:t>and Loss </a:t>
            </a:r>
            <a:r>
              <a:rPr lang="en-US" sz="1600" spc="51">
                <a:solidFill>
                  <a:srgbClr val="FFFFFF"/>
                </a:solidFill>
                <a:latin typeface="Arial"/>
                <a:ea typeface="Arial"/>
                <a:cs typeface="Arial"/>
                <a:sym typeface="Arial"/>
              </a:rPr>
              <a:t>Services</a:t>
            </a:r>
          </a:p>
          <a:p>
            <a:pPr marL="0" lvl="1" indent="0" algn="ctr">
              <a:lnSpc>
                <a:spcPts val="2239"/>
              </a:lnSpc>
              <a:spcBef>
                <a:spcPct val="0"/>
              </a:spcBef>
            </a:pPr>
            <a:endParaRPr lang="en-US" sz="1600" spc="51">
              <a:solidFill>
                <a:srgbClr val="FFFFFF"/>
              </a:solidFill>
              <a:latin typeface="Arial"/>
              <a:ea typeface="Arial"/>
              <a:cs typeface="Arial"/>
              <a:sym typeface="Arial"/>
            </a:endParaRPr>
          </a:p>
        </p:txBody>
      </p:sp>
      <p:sp>
        <p:nvSpPr>
          <p:cNvPr id="84" name="TextBox 84"/>
          <p:cNvSpPr txBox="1"/>
          <p:nvPr/>
        </p:nvSpPr>
        <p:spPr>
          <a:xfrm>
            <a:off x="3965090" y="2738766"/>
            <a:ext cx="1311955" cy="162865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550" spc="51" dirty="0">
                <a:solidFill>
                  <a:srgbClr val="FFFFFF"/>
                </a:solidFill>
                <a:latin typeface="Arial"/>
                <a:ea typeface="Arial"/>
                <a:cs typeface="Arial"/>
              </a:rPr>
              <a:t>Culturally </a:t>
            </a:r>
            <a:r>
              <a:rPr lang="en-US" sz="1550" spc="51">
                <a:solidFill>
                  <a:srgbClr val="FFFFFF"/>
                </a:solidFill>
                <a:latin typeface="Arial"/>
                <a:ea typeface="Arial"/>
                <a:cs typeface="Arial"/>
              </a:rPr>
              <a:t>Safe Bereavement Support Resources </a:t>
            </a:r>
          </a:p>
          <a:p>
            <a:pPr algn="ctr">
              <a:lnSpc>
                <a:spcPts val="1680"/>
              </a:lnSpc>
            </a:pPr>
            <a:endParaRPr lang="en-US" sz="1599" spc="51">
              <a:solidFill>
                <a:srgbClr val="FFFFFF"/>
              </a:solidFill>
              <a:latin typeface="Arial"/>
              <a:ea typeface="Arial"/>
              <a:cs typeface="Arial"/>
              <a:sym typeface="Arial"/>
            </a:endParaRPr>
          </a:p>
        </p:txBody>
      </p:sp>
      <p:sp>
        <p:nvSpPr>
          <p:cNvPr id="85" name="TextBox 85"/>
          <p:cNvSpPr txBox="1"/>
          <p:nvPr/>
        </p:nvSpPr>
        <p:spPr>
          <a:xfrm>
            <a:off x="6106640" y="2937714"/>
            <a:ext cx="1311955" cy="11046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600" spc="51">
                <a:solidFill>
                  <a:srgbClr val="FFFFFF"/>
                </a:solidFill>
                <a:latin typeface="Arial"/>
                <a:ea typeface="Arial"/>
                <a:cs typeface="Arial"/>
              </a:rPr>
              <a:t>Clinical and Patient Resources </a:t>
            </a:r>
            <a:endParaRPr lang="en-US" sz="1600" spc="51">
              <a:solidFill>
                <a:srgbClr val="FFFFFF"/>
              </a:solidFill>
              <a:latin typeface="Arial"/>
              <a:ea typeface="Arial"/>
              <a:cs typeface="Arial"/>
              <a:sym typeface="Arial"/>
            </a:endParaRPr>
          </a:p>
          <a:p>
            <a:pPr marL="0" lvl="1" indent="0" algn="ctr">
              <a:lnSpc>
                <a:spcPts val="2239"/>
              </a:lnSpc>
              <a:spcBef>
                <a:spcPct val="0"/>
              </a:spcBef>
            </a:pPr>
            <a:endParaRPr lang="en-US" sz="1600" spc="51">
              <a:solidFill>
                <a:srgbClr val="FFFFFF"/>
              </a:solidFill>
              <a:latin typeface="Arial"/>
              <a:ea typeface="Arial"/>
              <a:cs typeface="Arial"/>
              <a:sym typeface="Arial"/>
            </a:endParaRPr>
          </a:p>
        </p:txBody>
      </p:sp>
      <p:sp>
        <p:nvSpPr>
          <p:cNvPr id="86" name="TextBox 86"/>
          <p:cNvSpPr txBox="1"/>
          <p:nvPr/>
        </p:nvSpPr>
        <p:spPr>
          <a:xfrm>
            <a:off x="8294624" y="2809567"/>
            <a:ext cx="1311955" cy="138679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600" spc="51">
                <a:solidFill>
                  <a:srgbClr val="FFFFFF"/>
                </a:solidFill>
                <a:latin typeface="Arial"/>
                <a:ea typeface="Arial"/>
                <a:cs typeface="Arial"/>
              </a:rPr>
              <a:t>Health Service Based Support </a:t>
            </a:r>
            <a:endParaRPr lang="en-US" sz="1600" spc="51" dirty="0">
              <a:solidFill>
                <a:srgbClr val="FFFFFF"/>
              </a:solidFill>
              <a:latin typeface="Arial"/>
              <a:ea typeface="Arial"/>
              <a:cs typeface="Arial"/>
            </a:endParaRPr>
          </a:p>
          <a:p>
            <a:pPr marL="0" lvl="1" indent="0" algn="ctr">
              <a:lnSpc>
                <a:spcPts val="2239"/>
              </a:lnSpc>
              <a:spcBef>
                <a:spcPct val="0"/>
              </a:spcBef>
            </a:pPr>
            <a:endParaRPr lang="en-US" sz="1600" spc="51">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p:cNvGrpSpPr/>
        <p:nvPr/>
      </p:nvGrpSpPr>
      <p:grpSpPr>
        <a:xfrm>
          <a:off x="0" y="0"/>
          <a:ext cx="0" cy="0"/>
          <a:chOff x="0" y="0"/>
          <a:chExt cx="0" cy="0"/>
        </a:xfrm>
      </p:grpSpPr>
      <p:sp>
        <p:nvSpPr>
          <p:cNvPr id="2" name="Freeform 2" descr="A red circle with white text  Description automatically generated"/>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red circle with white text  Description automatically generated"/>
          <p:cNvSpPr/>
          <p:nvPr/>
        </p:nvSpPr>
        <p:spPr>
          <a:xfrm>
            <a:off x="10348331" y="-11151"/>
            <a:ext cx="1854820" cy="1864651"/>
          </a:xfrm>
          <a:custGeom>
            <a:avLst/>
            <a:gdLst/>
            <a:ahLst/>
            <a:cxnLst/>
            <a:rect l="l" t="t" r="r" b="b"/>
            <a:pathLst>
              <a:path w="2782230" h="2796976">
                <a:moveTo>
                  <a:pt x="0" y="0"/>
                </a:moveTo>
                <a:lnTo>
                  <a:pt x="2782230" y="0"/>
                </a:lnTo>
                <a:lnTo>
                  <a:pt x="2782230" y="2796976"/>
                </a:lnTo>
                <a:lnTo>
                  <a:pt x="0" y="2796976"/>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4" name="Freeform 4" descr="A white line on a black background  Description automatically generated"/>
          <p:cNvSpPr/>
          <p:nvPr/>
        </p:nvSpPr>
        <p:spPr>
          <a:xfrm>
            <a:off x="0" y="4106646"/>
            <a:ext cx="12192000" cy="3181698"/>
          </a:xfrm>
          <a:custGeom>
            <a:avLst/>
            <a:gdLst/>
            <a:ahLst/>
            <a:cxnLst/>
            <a:rect l="l" t="t" r="r" b="b"/>
            <a:pathLst>
              <a:path w="18288000" h="4772547">
                <a:moveTo>
                  <a:pt x="0" y="0"/>
                </a:moveTo>
                <a:lnTo>
                  <a:pt x="18288000" y="0"/>
                </a:lnTo>
                <a:lnTo>
                  <a:pt x="18288000" y="4772547"/>
                </a:lnTo>
                <a:lnTo>
                  <a:pt x="0" y="4772547"/>
                </a:lnTo>
                <a:lnTo>
                  <a:pt x="0" y="0"/>
                </a:lnTo>
                <a:close/>
              </a:path>
            </a:pathLst>
          </a:custGeom>
          <a:blipFill>
            <a:blip r:embed="rId4"/>
            <a:stretch>
              <a:fillRect l="-13885" t="-77977" r="-21320" b="-8941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5" name="Group 5"/>
          <p:cNvGrpSpPr/>
          <p:nvPr/>
        </p:nvGrpSpPr>
        <p:grpSpPr>
          <a:xfrm>
            <a:off x="838200" y="1350448"/>
            <a:ext cx="10515600" cy="3005822"/>
            <a:chOff x="0" y="0"/>
            <a:chExt cx="21031200" cy="6011645"/>
          </a:xfrm>
        </p:grpSpPr>
        <p:sp>
          <p:nvSpPr>
            <p:cNvPr id="6" name="Freeform 6"/>
            <p:cNvSpPr/>
            <p:nvPr/>
          </p:nvSpPr>
          <p:spPr>
            <a:xfrm>
              <a:off x="0" y="0"/>
              <a:ext cx="21031200" cy="6011645"/>
            </a:xfrm>
            <a:custGeom>
              <a:avLst/>
              <a:gdLst/>
              <a:ahLst/>
              <a:cxnLst/>
              <a:rect l="l" t="t" r="r" b="b"/>
              <a:pathLst>
                <a:path w="21031200" h="6011645">
                  <a:moveTo>
                    <a:pt x="0" y="0"/>
                  </a:moveTo>
                  <a:lnTo>
                    <a:pt x="21031200" y="0"/>
                  </a:lnTo>
                  <a:lnTo>
                    <a:pt x="21031200" y="6011645"/>
                  </a:lnTo>
                  <a:lnTo>
                    <a:pt x="0" y="6011645"/>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 name="TextBox 7"/>
            <p:cNvSpPr txBox="1"/>
            <p:nvPr/>
          </p:nvSpPr>
          <p:spPr>
            <a:xfrm>
              <a:off x="0" y="-66675"/>
              <a:ext cx="21031200" cy="6078320"/>
            </a:xfrm>
            <a:prstGeom prst="rect">
              <a:avLst/>
            </a:prstGeom>
          </p:spPr>
          <p:txBody>
            <a:bodyPr lIns="0" tIns="0" rIns="0" bIns="0" rtlCol="0" anchor="b"/>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5832"/>
                </a:lnSpc>
              </a:pPr>
              <a:r>
                <a:rPr lang="en-US" sz="5400" b="1">
                  <a:solidFill>
                    <a:srgbClr val="FFFFFF"/>
                  </a:solidFill>
                  <a:latin typeface="Arial Bold"/>
                  <a:ea typeface="Arial Bold"/>
                  <a:cs typeface="Arial Bold"/>
                  <a:sym typeface="Arial Bold"/>
                </a:rPr>
                <a:t>About Red Nose</a:t>
              </a:r>
            </a:p>
            <a:p>
              <a:pPr algn="l">
                <a:lnSpc>
                  <a:spcPts val="5184"/>
                </a:lnSpc>
              </a:pPr>
              <a:endParaRPr lang="en-US" sz="5400" b="1">
                <a:solidFill>
                  <a:srgbClr val="FFFFFF"/>
                </a:solidFill>
                <a:latin typeface="Arial Bold"/>
                <a:ea typeface="Arial Bold"/>
                <a:cs typeface="Arial Bold"/>
                <a:sym typeface="Arial Bold"/>
              </a:endParaRPr>
            </a:p>
            <a:p>
              <a:pPr algn="l">
                <a:lnSpc>
                  <a:spcPts val="5184"/>
                </a:lnSpc>
              </a:pPr>
              <a:r>
                <a:rPr lang="en-US" sz="4800">
                  <a:solidFill>
                    <a:srgbClr val="FFFFFF"/>
                  </a:solidFill>
                  <a:latin typeface="Arial"/>
                  <a:ea typeface="Arial"/>
                  <a:cs typeface="Arial"/>
                  <a:sym typeface="Arial"/>
                </a:rPr>
                <a:t>Grief and Loss Services</a:t>
              </a:r>
            </a:p>
            <a:p>
              <a:pPr algn="l">
                <a:lnSpc>
                  <a:spcPts val="4277"/>
                </a:lnSpc>
              </a:pPr>
              <a:endParaRPr lang="en-US" sz="4800">
                <a:solidFill>
                  <a:srgbClr val="FFFFFF"/>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5BB6-5C3A-D5FA-4A52-3C20D1D10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E11B2-DE79-0634-8A68-91F1FE89111E}"/>
              </a:ext>
            </a:extLst>
          </p:cNvPr>
          <p:cNvSpPr>
            <a:spLocks noGrp="1"/>
          </p:cNvSpPr>
          <p:nvPr>
            <p:ph type="title"/>
          </p:nvPr>
        </p:nvSpPr>
        <p:spPr>
          <a:xfrm>
            <a:off x="839788" y="2356485"/>
            <a:ext cx="10515600" cy="1325563"/>
          </a:xfrm>
        </p:spPr>
        <p:txBody>
          <a:bodyPr>
            <a:normAutofit fontScale="90000"/>
          </a:bodyPr>
          <a:lstStyle/>
          <a:p>
            <a:r>
              <a:rPr lang="en-US">
                <a:latin typeface="Arial"/>
                <a:cs typeface="Arial"/>
              </a:rPr>
              <a:t>Red Nose have been guiding grieving families through their loss for nearly 50 years. </a:t>
            </a:r>
            <a:br>
              <a:rPr lang="en-US" dirty="0">
                <a:latin typeface="Arial"/>
                <a:cs typeface="Arial"/>
              </a:rPr>
            </a:br>
            <a:br>
              <a:rPr lang="en-US" dirty="0">
                <a:latin typeface="Arial"/>
                <a:cs typeface="Arial"/>
              </a:rPr>
            </a:br>
            <a:r>
              <a:rPr lang="en-US">
                <a:latin typeface="Arial"/>
                <a:cs typeface="Arial"/>
              </a:rPr>
              <a:t>Whilst you cannot take the pain of a loss away, providing culturally sensitive and trauma informed care leads to better outcomes for grieving families. </a:t>
            </a:r>
          </a:p>
        </p:txBody>
      </p:sp>
    </p:spTree>
    <p:extLst>
      <p:ext uri="{BB962C8B-B14F-4D97-AF65-F5344CB8AC3E}">
        <p14:creationId xmlns:p14="http://schemas.microsoft.com/office/powerpoint/2010/main" val="400447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red circle with white text  Description automatically generated"/>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purple and black background  Description automatically generated"/>
          <p:cNvSpPr/>
          <p:nvPr/>
        </p:nvSpPr>
        <p:spPr>
          <a:xfrm>
            <a:off x="0" y="1040136"/>
            <a:ext cx="12192000" cy="5830094"/>
          </a:xfrm>
          <a:custGeom>
            <a:avLst/>
            <a:gdLst/>
            <a:ahLst/>
            <a:cxnLst/>
            <a:rect l="l" t="t" r="r" b="b"/>
            <a:pathLst>
              <a:path w="18288000" h="8745141">
                <a:moveTo>
                  <a:pt x="0" y="0"/>
                </a:moveTo>
                <a:lnTo>
                  <a:pt x="18288000" y="0"/>
                </a:lnTo>
                <a:lnTo>
                  <a:pt x="18288000" y="8745141"/>
                </a:lnTo>
                <a:lnTo>
                  <a:pt x="0" y="8745141"/>
                </a:lnTo>
                <a:lnTo>
                  <a:pt x="0" y="0"/>
                </a:lnTo>
                <a:close/>
              </a:path>
            </a:pathLst>
          </a:custGeom>
          <a:blipFill>
            <a:blip r:embed="rId4"/>
            <a:stretch>
              <a:fillRect l="-5978" r="-5782" b="-31465"/>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4" name="Group 4"/>
          <p:cNvGrpSpPr/>
          <p:nvPr/>
        </p:nvGrpSpPr>
        <p:grpSpPr>
          <a:xfrm>
            <a:off x="492376" y="468493"/>
            <a:ext cx="10515600" cy="2222373"/>
            <a:chOff x="0" y="-57150"/>
            <a:chExt cx="21031200" cy="4444746"/>
          </a:xfrm>
        </p:grpSpPr>
        <p:sp>
          <p:nvSpPr>
            <p:cNvPr id="5" name="Freeform 5"/>
            <p:cNvSpPr/>
            <p:nvPr/>
          </p:nvSpPr>
          <p:spPr>
            <a:xfrm>
              <a:off x="0" y="0"/>
              <a:ext cx="21031200" cy="4387596"/>
            </a:xfrm>
            <a:custGeom>
              <a:avLst/>
              <a:gdLst/>
              <a:ahLst/>
              <a:cxnLst/>
              <a:rect l="l" t="t" r="r" b="b"/>
              <a:pathLst>
                <a:path w="21031200" h="4387596">
                  <a:moveTo>
                    <a:pt x="0" y="0"/>
                  </a:moveTo>
                  <a:lnTo>
                    <a:pt x="21031200" y="0"/>
                  </a:lnTo>
                  <a:lnTo>
                    <a:pt x="21031200" y="4387596"/>
                  </a:lnTo>
                  <a:lnTo>
                    <a:pt x="0" y="4387596"/>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6" name="TextBox 6"/>
            <p:cNvSpPr txBox="1"/>
            <p:nvPr/>
          </p:nvSpPr>
          <p:spPr>
            <a:xfrm>
              <a:off x="0" y="-57150"/>
              <a:ext cx="21031200" cy="4444746"/>
            </a:xfrm>
            <a:prstGeom prst="rect">
              <a:avLst/>
            </a:prstGeom>
          </p:spPr>
          <p:txBody>
            <a:bodyPr lIns="0" tIns="0" rIns="0" bIns="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5184"/>
                </a:lnSpc>
              </a:pPr>
              <a:r>
                <a:rPr lang="en-US" sz="4800" b="1">
                  <a:solidFill>
                    <a:srgbClr val="592C82"/>
                  </a:solidFill>
                  <a:latin typeface="Arial Bold"/>
                  <a:ea typeface="Arial Bold"/>
                  <a:cs typeface="Arial Bold"/>
                  <a:sym typeface="Arial Bold"/>
                </a:rPr>
                <a:t>Grief and Loss Services </a:t>
              </a:r>
            </a:p>
            <a:p>
              <a:pPr algn="l">
                <a:lnSpc>
                  <a:spcPts val="5184"/>
                </a:lnSpc>
              </a:pPr>
              <a:r>
                <a:rPr lang="en-US" sz="4800" b="1">
                  <a:solidFill>
                    <a:srgbClr val="592C82"/>
                  </a:solidFill>
                  <a:latin typeface="Arial Bold"/>
                  <a:ea typeface="Arial Bold"/>
                  <a:cs typeface="Arial Bold"/>
                  <a:sym typeface="Arial Bold"/>
                </a:rPr>
                <a:t>Red Nose Provides  </a:t>
              </a:r>
              <a:endParaRPr lang="en-US" sz="4800" b="1">
                <a:solidFill>
                  <a:srgbClr val="592C82"/>
                </a:solidFill>
                <a:latin typeface="Arial Bold"/>
                <a:ea typeface="Arial Bold"/>
                <a:cs typeface="Arial Bold"/>
              </a:endParaRPr>
            </a:p>
            <a:p>
              <a:pPr algn="l">
                <a:lnSpc>
                  <a:spcPts val="5184"/>
                </a:lnSpc>
              </a:pPr>
              <a:endParaRPr lang="en-US" sz="4800" b="1">
                <a:solidFill>
                  <a:srgbClr val="592C82"/>
                </a:solidFill>
                <a:latin typeface="Arial Bold"/>
                <a:ea typeface="Arial Bold"/>
                <a:cs typeface="Arial Bold"/>
                <a:sym typeface="Arial Bold"/>
              </a:endParaRPr>
            </a:p>
          </p:txBody>
        </p:sp>
      </p:grpSp>
      <p:sp>
        <p:nvSpPr>
          <p:cNvPr id="7" name="Freeform 7"/>
          <p:cNvSpPr/>
          <p:nvPr/>
        </p:nvSpPr>
        <p:spPr>
          <a:xfrm rot="10800000">
            <a:off x="3167266" y="3763290"/>
            <a:ext cx="5149691" cy="2331922"/>
          </a:xfrm>
          <a:custGeom>
            <a:avLst/>
            <a:gdLst/>
            <a:ahLst/>
            <a:cxnLst/>
            <a:rect l="l" t="t" r="r" b="b"/>
            <a:pathLst>
              <a:path w="7724537" h="3497883">
                <a:moveTo>
                  <a:pt x="0" y="0"/>
                </a:moveTo>
                <a:lnTo>
                  <a:pt x="7724537" y="0"/>
                </a:lnTo>
                <a:lnTo>
                  <a:pt x="7724537" y="3497883"/>
                </a:lnTo>
                <a:lnTo>
                  <a:pt x="0" y="3497883"/>
                </a:lnTo>
                <a:lnTo>
                  <a:pt x="0" y="0"/>
                </a:lnTo>
                <a:close/>
              </a:path>
            </a:pathLst>
          </a:custGeom>
          <a:blipFill>
            <a:blip r:embed="rId5">
              <a:extLst>
                <a:ext uri="{96DAC541-7B7A-43D3-8B79-37D633B846F1}">
                  <asvg:svgBlip xmlns:asvg="http://schemas.microsoft.com/office/drawing/2016/SVG/main" r:embed="rId6"/>
                </a:ext>
              </a:extLst>
            </a:blip>
            <a:stretch>
              <a:fillRect t="-12083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8" name="Freeform 8"/>
          <p:cNvSpPr/>
          <p:nvPr/>
        </p:nvSpPr>
        <p:spPr>
          <a:xfrm rot="11496381">
            <a:off x="2885927" y="5602089"/>
            <a:ext cx="694947" cy="706427"/>
          </a:xfrm>
          <a:custGeom>
            <a:avLst/>
            <a:gdLst/>
            <a:ahLst/>
            <a:cxnLst/>
            <a:rect l="l" t="t" r="r" b="b"/>
            <a:pathLst>
              <a:path w="1042421" h="1059640">
                <a:moveTo>
                  <a:pt x="0" y="0"/>
                </a:moveTo>
                <a:lnTo>
                  <a:pt x="1042421" y="0"/>
                </a:lnTo>
                <a:lnTo>
                  <a:pt x="1042421" y="1059640"/>
                </a:lnTo>
                <a:lnTo>
                  <a:pt x="0" y="1059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9" name="Freeform 9"/>
          <p:cNvSpPr/>
          <p:nvPr/>
        </p:nvSpPr>
        <p:spPr>
          <a:xfrm rot="20733125">
            <a:off x="7969484" y="5602089"/>
            <a:ext cx="694947" cy="706427"/>
          </a:xfrm>
          <a:custGeom>
            <a:avLst/>
            <a:gdLst/>
            <a:ahLst/>
            <a:cxnLst/>
            <a:rect l="l" t="t" r="r" b="b"/>
            <a:pathLst>
              <a:path w="1042421" h="1059640">
                <a:moveTo>
                  <a:pt x="0" y="0"/>
                </a:moveTo>
                <a:lnTo>
                  <a:pt x="1042420" y="0"/>
                </a:lnTo>
                <a:lnTo>
                  <a:pt x="1042420" y="1059640"/>
                </a:lnTo>
                <a:lnTo>
                  <a:pt x="0" y="105964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0" name="Freeform 10"/>
          <p:cNvSpPr/>
          <p:nvPr/>
        </p:nvSpPr>
        <p:spPr>
          <a:xfrm rot="13318172">
            <a:off x="3450722" y="4342130"/>
            <a:ext cx="694947" cy="706427"/>
          </a:xfrm>
          <a:custGeom>
            <a:avLst/>
            <a:gdLst/>
            <a:ahLst/>
            <a:cxnLst/>
            <a:rect l="l" t="t" r="r" b="b"/>
            <a:pathLst>
              <a:path w="1042421" h="1059640">
                <a:moveTo>
                  <a:pt x="0" y="0"/>
                </a:moveTo>
                <a:lnTo>
                  <a:pt x="1042420" y="0"/>
                </a:lnTo>
                <a:lnTo>
                  <a:pt x="1042420" y="1059640"/>
                </a:lnTo>
                <a:lnTo>
                  <a:pt x="0" y="105964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1" name="Freeform 11"/>
          <p:cNvSpPr/>
          <p:nvPr/>
        </p:nvSpPr>
        <p:spPr>
          <a:xfrm rot="19444100">
            <a:off x="7348759" y="4376060"/>
            <a:ext cx="694947" cy="706427"/>
          </a:xfrm>
          <a:custGeom>
            <a:avLst/>
            <a:gdLst/>
            <a:ahLst/>
            <a:cxnLst/>
            <a:rect l="l" t="t" r="r" b="b"/>
            <a:pathLst>
              <a:path w="1042421" h="1059640">
                <a:moveTo>
                  <a:pt x="0" y="0"/>
                </a:moveTo>
                <a:lnTo>
                  <a:pt x="1042421" y="0"/>
                </a:lnTo>
                <a:lnTo>
                  <a:pt x="1042421" y="1059640"/>
                </a:lnTo>
                <a:lnTo>
                  <a:pt x="0" y="105964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2" name="Freeform 12"/>
          <p:cNvSpPr/>
          <p:nvPr/>
        </p:nvSpPr>
        <p:spPr>
          <a:xfrm rot="14978585">
            <a:off x="4527091" y="3593487"/>
            <a:ext cx="694947" cy="706427"/>
          </a:xfrm>
          <a:custGeom>
            <a:avLst/>
            <a:gdLst/>
            <a:ahLst/>
            <a:cxnLst/>
            <a:rect l="l" t="t" r="r" b="b"/>
            <a:pathLst>
              <a:path w="1042421" h="1059640">
                <a:moveTo>
                  <a:pt x="0" y="0"/>
                </a:moveTo>
                <a:lnTo>
                  <a:pt x="1042421" y="0"/>
                </a:lnTo>
                <a:lnTo>
                  <a:pt x="1042421" y="1059640"/>
                </a:lnTo>
                <a:lnTo>
                  <a:pt x="0" y="105964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3" name="Freeform 13"/>
          <p:cNvSpPr/>
          <p:nvPr/>
        </p:nvSpPr>
        <p:spPr>
          <a:xfrm rot="17412859">
            <a:off x="6275248" y="3601969"/>
            <a:ext cx="694947" cy="706427"/>
          </a:xfrm>
          <a:custGeom>
            <a:avLst/>
            <a:gdLst/>
            <a:ahLst/>
            <a:cxnLst/>
            <a:rect l="l" t="t" r="r" b="b"/>
            <a:pathLst>
              <a:path w="1042421" h="1059640">
                <a:moveTo>
                  <a:pt x="0" y="0"/>
                </a:moveTo>
                <a:lnTo>
                  <a:pt x="1042421" y="0"/>
                </a:lnTo>
                <a:lnTo>
                  <a:pt x="1042421" y="1059640"/>
                </a:lnTo>
                <a:lnTo>
                  <a:pt x="0" y="105964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5" name="Freeform 15"/>
          <p:cNvSpPr/>
          <p:nvPr/>
        </p:nvSpPr>
        <p:spPr>
          <a:xfrm>
            <a:off x="4440809" y="4624498"/>
            <a:ext cx="2618735" cy="1655965"/>
          </a:xfrm>
          <a:custGeom>
            <a:avLst/>
            <a:gdLst/>
            <a:ahLst/>
            <a:cxnLst/>
            <a:rect l="l" t="t" r="r" b="b"/>
            <a:pathLst>
              <a:path w="3928102" h="2483947">
                <a:moveTo>
                  <a:pt x="0" y="0"/>
                </a:moveTo>
                <a:lnTo>
                  <a:pt x="3928102" y="0"/>
                </a:lnTo>
                <a:lnTo>
                  <a:pt x="3928102" y="2483947"/>
                </a:lnTo>
                <a:lnTo>
                  <a:pt x="0" y="2483947"/>
                </a:lnTo>
                <a:lnTo>
                  <a:pt x="0" y="0"/>
                </a:lnTo>
                <a:close/>
              </a:path>
            </a:pathLst>
          </a:custGeom>
          <a:blipFill>
            <a:blip r:embed="rId11"/>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6" name="Freeform 16"/>
          <p:cNvSpPr/>
          <p:nvPr/>
        </p:nvSpPr>
        <p:spPr>
          <a:xfrm>
            <a:off x="1122394" y="5022691"/>
            <a:ext cx="536245" cy="483291"/>
          </a:xfrm>
          <a:custGeom>
            <a:avLst/>
            <a:gdLst/>
            <a:ahLst/>
            <a:cxnLst/>
            <a:rect l="l" t="t" r="r" b="b"/>
            <a:pathLst>
              <a:path w="804368" h="724937">
                <a:moveTo>
                  <a:pt x="0" y="0"/>
                </a:moveTo>
                <a:lnTo>
                  <a:pt x="804369" y="0"/>
                </a:lnTo>
                <a:lnTo>
                  <a:pt x="804369" y="724936"/>
                </a:lnTo>
                <a:lnTo>
                  <a:pt x="0" y="7249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7" name="Freeform 17"/>
          <p:cNvSpPr/>
          <p:nvPr/>
        </p:nvSpPr>
        <p:spPr>
          <a:xfrm>
            <a:off x="1309056" y="3308387"/>
            <a:ext cx="701200" cy="454903"/>
          </a:xfrm>
          <a:custGeom>
            <a:avLst/>
            <a:gdLst/>
            <a:ahLst/>
            <a:cxnLst/>
            <a:rect l="l" t="t" r="r" b="b"/>
            <a:pathLst>
              <a:path w="1051800" h="682355">
                <a:moveTo>
                  <a:pt x="0" y="0"/>
                </a:moveTo>
                <a:lnTo>
                  <a:pt x="1051800" y="0"/>
                </a:lnTo>
                <a:lnTo>
                  <a:pt x="1051800" y="682355"/>
                </a:lnTo>
                <a:lnTo>
                  <a:pt x="0" y="6823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8" name="Freeform 18"/>
          <p:cNvSpPr/>
          <p:nvPr/>
        </p:nvSpPr>
        <p:spPr>
          <a:xfrm>
            <a:off x="4315772" y="2184337"/>
            <a:ext cx="436552" cy="480387"/>
          </a:xfrm>
          <a:custGeom>
            <a:avLst/>
            <a:gdLst/>
            <a:ahLst/>
            <a:cxnLst/>
            <a:rect l="l" t="t" r="r" b="b"/>
            <a:pathLst>
              <a:path w="654828" h="720581">
                <a:moveTo>
                  <a:pt x="0" y="0"/>
                </a:moveTo>
                <a:lnTo>
                  <a:pt x="654827" y="0"/>
                </a:lnTo>
                <a:lnTo>
                  <a:pt x="654827" y="720581"/>
                </a:lnTo>
                <a:lnTo>
                  <a:pt x="0" y="72058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9" name="Freeform 19"/>
          <p:cNvSpPr/>
          <p:nvPr/>
        </p:nvSpPr>
        <p:spPr>
          <a:xfrm>
            <a:off x="6962414" y="2091613"/>
            <a:ext cx="490381" cy="562041"/>
          </a:xfrm>
          <a:custGeom>
            <a:avLst/>
            <a:gdLst/>
            <a:ahLst/>
            <a:cxnLst/>
            <a:rect l="l" t="t" r="r" b="b"/>
            <a:pathLst>
              <a:path w="735571" h="843061">
                <a:moveTo>
                  <a:pt x="0" y="0"/>
                </a:moveTo>
                <a:lnTo>
                  <a:pt x="735571" y="0"/>
                </a:lnTo>
                <a:lnTo>
                  <a:pt x="735571" y="843061"/>
                </a:lnTo>
                <a:lnTo>
                  <a:pt x="0" y="84306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0" name="Freeform 20"/>
          <p:cNvSpPr/>
          <p:nvPr/>
        </p:nvSpPr>
        <p:spPr>
          <a:xfrm>
            <a:off x="9487406" y="2928499"/>
            <a:ext cx="550401" cy="607339"/>
          </a:xfrm>
          <a:custGeom>
            <a:avLst/>
            <a:gdLst/>
            <a:ahLst/>
            <a:cxnLst/>
            <a:rect l="l" t="t" r="r" b="b"/>
            <a:pathLst>
              <a:path w="825602" h="911009">
                <a:moveTo>
                  <a:pt x="0" y="0"/>
                </a:moveTo>
                <a:lnTo>
                  <a:pt x="825602" y="0"/>
                </a:lnTo>
                <a:lnTo>
                  <a:pt x="825602" y="911010"/>
                </a:lnTo>
                <a:lnTo>
                  <a:pt x="0" y="91101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1" name="Freeform 21"/>
          <p:cNvSpPr/>
          <p:nvPr/>
        </p:nvSpPr>
        <p:spPr>
          <a:xfrm>
            <a:off x="10037807" y="4566724"/>
            <a:ext cx="611870" cy="625155"/>
          </a:xfrm>
          <a:custGeom>
            <a:avLst/>
            <a:gdLst/>
            <a:ahLst/>
            <a:cxnLst/>
            <a:rect l="l" t="t" r="r" b="b"/>
            <a:pathLst>
              <a:path w="917805" h="937732">
                <a:moveTo>
                  <a:pt x="0" y="0"/>
                </a:moveTo>
                <a:lnTo>
                  <a:pt x="917805" y="0"/>
                </a:lnTo>
                <a:lnTo>
                  <a:pt x="917805" y="937732"/>
                </a:lnTo>
                <a:lnTo>
                  <a:pt x="0" y="93773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2" name="TextBox 22"/>
          <p:cNvSpPr txBox="1"/>
          <p:nvPr/>
        </p:nvSpPr>
        <p:spPr>
          <a:xfrm>
            <a:off x="944179" y="5507654"/>
            <a:ext cx="2223087"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919"/>
              </a:lnSpc>
            </a:pPr>
            <a:r>
              <a:rPr lang="en-US" sz="1599" b="1">
                <a:solidFill>
                  <a:srgbClr val="000000"/>
                </a:solidFill>
                <a:latin typeface="Arial Bold"/>
                <a:ea typeface="Arial Bold"/>
                <a:cs typeface="Arial Bold"/>
                <a:sym typeface="Arial Bold"/>
              </a:rPr>
              <a:t>National</a:t>
            </a:r>
          </a:p>
        </p:txBody>
      </p:sp>
      <p:sp>
        <p:nvSpPr>
          <p:cNvPr id="23" name="TextBox 23"/>
          <p:cNvSpPr txBox="1"/>
          <p:nvPr/>
        </p:nvSpPr>
        <p:spPr>
          <a:xfrm>
            <a:off x="1585261" y="3786908"/>
            <a:ext cx="2223087"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919"/>
              </a:lnSpc>
            </a:pPr>
            <a:r>
              <a:rPr lang="en-US" sz="1600" b="1">
                <a:solidFill>
                  <a:srgbClr val="000000"/>
                </a:solidFill>
                <a:latin typeface="Arial Bold"/>
                <a:ea typeface="Arial Bold"/>
                <a:cs typeface="Arial Bold"/>
                <a:sym typeface="Arial Bold"/>
              </a:rPr>
              <a:t>Free</a:t>
            </a:r>
          </a:p>
        </p:txBody>
      </p:sp>
      <p:sp>
        <p:nvSpPr>
          <p:cNvPr id="24" name="TextBox 24"/>
          <p:cNvSpPr txBox="1"/>
          <p:nvPr/>
        </p:nvSpPr>
        <p:spPr>
          <a:xfrm>
            <a:off x="3620329" y="2760716"/>
            <a:ext cx="2223087"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919"/>
              </a:lnSpc>
            </a:pPr>
            <a:r>
              <a:rPr lang="en-US" sz="1599" b="1">
                <a:solidFill>
                  <a:srgbClr val="E1261C"/>
                </a:solidFill>
                <a:latin typeface="Arial Bold"/>
                <a:ea typeface="Arial Bold"/>
                <a:cs typeface="Arial Bold"/>
                <a:sym typeface="Arial Bold"/>
              </a:rPr>
              <a:t>x </a:t>
            </a:r>
            <a:r>
              <a:rPr lang="en-US" sz="1599" b="1">
                <a:solidFill>
                  <a:srgbClr val="000000"/>
                </a:solidFill>
                <a:latin typeface="Arial Bold"/>
                <a:ea typeface="Arial Bold"/>
                <a:cs typeface="Arial Bold"/>
                <a:sym typeface="Arial Bold"/>
              </a:rPr>
              <a:t>Medicare or </a:t>
            </a:r>
            <a:r>
              <a:rPr lang="en-US" sz="1599" b="1">
                <a:solidFill>
                  <a:srgbClr val="E1261C"/>
                </a:solidFill>
                <a:latin typeface="Arial Bold"/>
                <a:ea typeface="Arial Bold"/>
                <a:cs typeface="Arial Bold"/>
                <a:sym typeface="Arial Bold"/>
              </a:rPr>
              <a:t>x</a:t>
            </a:r>
            <a:r>
              <a:rPr lang="en-US" sz="1599" b="1">
                <a:solidFill>
                  <a:srgbClr val="000000"/>
                </a:solidFill>
                <a:latin typeface="Arial Bold"/>
                <a:ea typeface="Arial Bold"/>
                <a:cs typeface="Arial Bold"/>
                <a:sym typeface="Arial Bold"/>
              </a:rPr>
              <a:t> Visa</a:t>
            </a:r>
          </a:p>
        </p:txBody>
      </p:sp>
      <p:sp>
        <p:nvSpPr>
          <p:cNvPr id="29" name="TextBox 29"/>
          <p:cNvSpPr txBox="1"/>
          <p:nvPr/>
        </p:nvSpPr>
        <p:spPr>
          <a:xfrm>
            <a:off x="5669259" y="2760716"/>
            <a:ext cx="2223087"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lnSpc>
                <a:spcPts val="1919"/>
              </a:lnSpc>
            </a:pPr>
            <a:r>
              <a:rPr lang="en-US" sz="1599" b="1">
                <a:solidFill>
                  <a:srgbClr val="000000"/>
                </a:solidFill>
                <a:latin typeface="Arial Bold"/>
                <a:ea typeface="Arial Bold"/>
                <a:cs typeface="Arial Bold"/>
                <a:sym typeface="Arial Bold"/>
              </a:rPr>
              <a:t>Confidential</a:t>
            </a:r>
          </a:p>
        </p:txBody>
      </p:sp>
      <p:sp>
        <p:nvSpPr>
          <p:cNvPr id="30" name="TextBox 30"/>
          <p:cNvSpPr txBox="1"/>
          <p:nvPr/>
        </p:nvSpPr>
        <p:spPr>
          <a:xfrm>
            <a:off x="8649131" y="5258478"/>
            <a:ext cx="3187739"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lnSpc>
                <a:spcPts val="1919"/>
              </a:lnSpc>
            </a:pPr>
            <a:r>
              <a:rPr lang="en-US" sz="1599" b="1">
                <a:solidFill>
                  <a:srgbClr val="000000"/>
                </a:solidFill>
                <a:latin typeface="Arial Bold"/>
                <a:ea typeface="Arial Bold"/>
                <a:cs typeface="Arial Bold"/>
                <a:sym typeface="Arial Bold"/>
              </a:rPr>
              <a:t>Professional &amp;Lived experience</a:t>
            </a:r>
          </a:p>
        </p:txBody>
      </p:sp>
      <p:sp>
        <p:nvSpPr>
          <p:cNvPr id="31" name="TextBox 31"/>
          <p:cNvSpPr txBox="1"/>
          <p:nvPr/>
        </p:nvSpPr>
        <p:spPr>
          <a:xfrm>
            <a:off x="771177" y="5825153"/>
            <a:ext cx="1776959" cy="6604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80"/>
              </a:lnSpc>
            </a:pPr>
            <a:r>
              <a:rPr lang="en-US" sz="1400">
                <a:solidFill>
                  <a:srgbClr val="494949"/>
                </a:solidFill>
                <a:latin typeface="Arial"/>
                <a:ea typeface="Arial"/>
                <a:cs typeface="Arial"/>
                <a:sym typeface="Arial"/>
              </a:rPr>
              <a:t>Red Nose is a </a:t>
            </a:r>
          </a:p>
          <a:p>
            <a:pPr algn="l">
              <a:lnSpc>
                <a:spcPts val="1680"/>
              </a:lnSpc>
            </a:pPr>
            <a:r>
              <a:rPr lang="en-US" sz="1400">
                <a:solidFill>
                  <a:srgbClr val="494949"/>
                </a:solidFill>
                <a:latin typeface="Arial"/>
                <a:ea typeface="Arial"/>
                <a:cs typeface="Arial"/>
                <a:sym typeface="Arial"/>
              </a:rPr>
              <a:t>national charity. </a:t>
            </a:r>
          </a:p>
          <a:p>
            <a:pPr algn="l">
              <a:lnSpc>
                <a:spcPts val="1680"/>
              </a:lnSpc>
            </a:pPr>
            <a:endParaRPr lang="en-US" sz="1400">
              <a:solidFill>
                <a:srgbClr val="494949"/>
              </a:solidFill>
              <a:latin typeface="Arial"/>
              <a:ea typeface="Arial"/>
              <a:cs typeface="Arial"/>
              <a:sym typeface="Arial"/>
            </a:endParaRPr>
          </a:p>
        </p:txBody>
      </p:sp>
      <p:sp>
        <p:nvSpPr>
          <p:cNvPr id="32" name="TextBox 32"/>
          <p:cNvSpPr txBox="1"/>
          <p:nvPr/>
        </p:nvSpPr>
        <p:spPr>
          <a:xfrm>
            <a:off x="331034" y="4115200"/>
            <a:ext cx="3365165" cy="6604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80"/>
              </a:lnSpc>
            </a:pPr>
            <a:r>
              <a:rPr lang="en-US" sz="1400">
                <a:solidFill>
                  <a:srgbClr val="494949"/>
                </a:solidFill>
                <a:latin typeface="Arial"/>
                <a:ea typeface="Arial"/>
                <a:cs typeface="Arial"/>
                <a:sym typeface="Arial"/>
              </a:rPr>
              <a:t>We provide free grief and loss support regardless of when the loss occurred.</a:t>
            </a:r>
          </a:p>
          <a:p>
            <a:pPr algn="l">
              <a:lnSpc>
                <a:spcPts val="1680"/>
              </a:lnSpc>
            </a:pPr>
            <a:endParaRPr lang="en-US" sz="1400">
              <a:solidFill>
                <a:srgbClr val="494949"/>
              </a:solidFill>
              <a:latin typeface="Arial"/>
              <a:ea typeface="Arial"/>
              <a:cs typeface="Arial"/>
              <a:sym typeface="Arial"/>
            </a:endParaRPr>
          </a:p>
        </p:txBody>
      </p:sp>
      <p:sp>
        <p:nvSpPr>
          <p:cNvPr id="33" name="TextBox 33"/>
          <p:cNvSpPr txBox="1"/>
          <p:nvPr/>
        </p:nvSpPr>
        <p:spPr>
          <a:xfrm>
            <a:off x="3486744" y="3102889"/>
            <a:ext cx="2571646" cy="6604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679"/>
              </a:lnSpc>
            </a:pPr>
            <a:r>
              <a:rPr lang="en-US" sz="1399">
                <a:solidFill>
                  <a:srgbClr val="494949"/>
                </a:solidFill>
                <a:latin typeface="Arial"/>
                <a:ea typeface="Arial"/>
                <a:cs typeface="Arial"/>
                <a:sym typeface="Arial"/>
              </a:rPr>
              <a:t>No Medicare card needed or restrictions on vias types.</a:t>
            </a:r>
          </a:p>
          <a:p>
            <a:pPr algn="l">
              <a:lnSpc>
                <a:spcPts val="1679"/>
              </a:lnSpc>
            </a:pPr>
            <a:endParaRPr lang="en-US" sz="1399">
              <a:solidFill>
                <a:srgbClr val="494949"/>
              </a:solidFill>
              <a:latin typeface="Arial"/>
              <a:ea typeface="Arial"/>
              <a:cs typeface="Arial"/>
              <a:sym typeface="Arial"/>
            </a:endParaRPr>
          </a:p>
        </p:txBody>
      </p:sp>
      <p:sp>
        <p:nvSpPr>
          <p:cNvPr id="34" name="TextBox 34"/>
          <p:cNvSpPr txBox="1"/>
          <p:nvPr/>
        </p:nvSpPr>
        <p:spPr>
          <a:xfrm>
            <a:off x="6083058" y="3124200"/>
            <a:ext cx="2335897" cy="20435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lnSpc>
                <a:spcPts val="1679"/>
              </a:lnSpc>
            </a:pPr>
            <a:r>
              <a:rPr lang="en-US" sz="1399">
                <a:solidFill>
                  <a:srgbClr val="494949"/>
                </a:solidFill>
                <a:latin typeface="Arial"/>
                <a:ea typeface="Arial"/>
                <a:cs typeface="Arial"/>
                <a:sym typeface="Arial"/>
              </a:rPr>
              <a:t>Our Service is confidential.</a:t>
            </a:r>
          </a:p>
        </p:txBody>
      </p:sp>
      <p:sp>
        <p:nvSpPr>
          <p:cNvPr id="35" name="TextBox 35"/>
          <p:cNvSpPr txBox="1"/>
          <p:nvPr/>
        </p:nvSpPr>
        <p:spPr>
          <a:xfrm>
            <a:off x="8039966" y="3879453"/>
            <a:ext cx="3704465" cy="8699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679"/>
              </a:lnSpc>
            </a:pPr>
            <a:r>
              <a:rPr lang="en-US" sz="1399">
                <a:solidFill>
                  <a:srgbClr val="494949"/>
                </a:solidFill>
                <a:latin typeface="Arial"/>
                <a:ea typeface="Arial"/>
                <a:cs typeface="Arial"/>
                <a:sym typeface="Arial"/>
              </a:rPr>
              <a:t>No referral is needed; parents can access the services directly by phone, email, live chat or our website.</a:t>
            </a:r>
          </a:p>
          <a:p>
            <a:pPr algn="just">
              <a:lnSpc>
                <a:spcPts val="1679"/>
              </a:lnSpc>
            </a:pPr>
            <a:endParaRPr lang="en-US" sz="1399">
              <a:solidFill>
                <a:srgbClr val="494949"/>
              </a:solidFill>
              <a:latin typeface="Arial"/>
              <a:ea typeface="Arial"/>
              <a:cs typeface="Arial"/>
              <a:sym typeface="Arial"/>
            </a:endParaRPr>
          </a:p>
        </p:txBody>
      </p:sp>
      <p:sp>
        <p:nvSpPr>
          <p:cNvPr id="36" name="TextBox 36"/>
          <p:cNvSpPr txBox="1"/>
          <p:nvPr/>
        </p:nvSpPr>
        <p:spPr>
          <a:xfrm>
            <a:off x="8920053" y="5565654"/>
            <a:ext cx="3002863" cy="8699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679"/>
              </a:lnSpc>
            </a:pPr>
            <a:r>
              <a:rPr lang="en-US" sz="1350">
                <a:solidFill>
                  <a:srgbClr val="494949"/>
                </a:solidFill>
                <a:latin typeface="Arial"/>
                <a:ea typeface="Arial"/>
                <a:cs typeface="Arial"/>
                <a:sym typeface="Arial"/>
              </a:rPr>
              <a:t>The grief and loss support we offer is delivered by professional counselling and specially trained lived experience support staff and workers.</a:t>
            </a:r>
          </a:p>
        </p:txBody>
      </p:sp>
      <p:sp>
        <p:nvSpPr>
          <p:cNvPr id="39" name="TextBox 39"/>
          <p:cNvSpPr txBox="1"/>
          <p:nvPr/>
        </p:nvSpPr>
        <p:spPr>
          <a:xfrm>
            <a:off x="9263503" y="3574653"/>
            <a:ext cx="2223087"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919"/>
              </a:lnSpc>
            </a:pPr>
            <a:r>
              <a:rPr lang="en-US" sz="1599" b="1">
                <a:solidFill>
                  <a:srgbClr val="E1261C"/>
                </a:solidFill>
                <a:latin typeface="Arial Bold"/>
                <a:ea typeface="Arial Bold"/>
                <a:cs typeface="Arial Bold"/>
                <a:sym typeface="Arial Bold"/>
              </a:rPr>
              <a:t>x</a:t>
            </a:r>
            <a:r>
              <a:rPr lang="en-US" sz="1599" b="1">
                <a:solidFill>
                  <a:srgbClr val="000000"/>
                </a:solidFill>
                <a:latin typeface="Arial Bold"/>
                <a:ea typeface="Arial Bold"/>
                <a:cs typeface="Arial Bold"/>
                <a:sym typeface="Arial Bold"/>
              </a:rPr>
              <a:t> Referral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red circle with white text  Description automatically generated"/>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purple and black background  Description automatically generated"/>
          <p:cNvSpPr/>
          <p:nvPr/>
        </p:nvSpPr>
        <p:spPr>
          <a:xfrm>
            <a:off x="-4322" y="1037199"/>
            <a:ext cx="12192000" cy="5830094"/>
          </a:xfrm>
          <a:custGeom>
            <a:avLst/>
            <a:gdLst/>
            <a:ahLst/>
            <a:cxnLst/>
            <a:rect l="l" t="t" r="r" b="b"/>
            <a:pathLst>
              <a:path w="18288000" h="8745141">
                <a:moveTo>
                  <a:pt x="0" y="0"/>
                </a:moveTo>
                <a:lnTo>
                  <a:pt x="18288000" y="0"/>
                </a:lnTo>
                <a:lnTo>
                  <a:pt x="18288000" y="8745141"/>
                </a:lnTo>
                <a:lnTo>
                  <a:pt x="0" y="8745141"/>
                </a:lnTo>
                <a:lnTo>
                  <a:pt x="0" y="0"/>
                </a:lnTo>
                <a:close/>
              </a:path>
            </a:pathLst>
          </a:custGeom>
          <a:blipFill>
            <a:blip r:embed="rId4"/>
            <a:stretch>
              <a:fillRect l="-5978" r="-5782" b="-31465"/>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5" name="Freeform 5"/>
          <p:cNvSpPr/>
          <p:nvPr/>
        </p:nvSpPr>
        <p:spPr>
          <a:xfrm>
            <a:off x="372043" y="5843951"/>
            <a:ext cx="504747" cy="454903"/>
          </a:xfrm>
          <a:custGeom>
            <a:avLst/>
            <a:gdLst/>
            <a:ahLst/>
            <a:cxnLst/>
            <a:rect l="l" t="t" r="r" b="b"/>
            <a:pathLst>
              <a:path w="757121" h="682355">
                <a:moveTo>
                  <a:pt x="0" y="0"/>
                </a:moveTo>
                <a:lnTo>
                  <a:pt x="757120" y="0"/>
                </a:lnTo>
                <a:lnTo>
                  <a:pt x="757120" y="682356"/>
                </a:lnTo>
                <a:lnTo>
                  <a:pt x="0" y="682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6" name="Freeform 6"/>
          <p:cNvSpPr/>
          <p:nvPr/>
        </p:nvSpPr>
        <p:spPr>
          <a:xfrm>
            <a:off x="4335261" y="5843951"/>
            <a:ext cx="609388" cy="395341"/>
          </a:xfrm>
          <a:custGeom>
            <a:avLst/>
            <a:gdLst/>
            <a:ahLst/>
            <a:cxnLst/>
            <a:rect l="l" t="t" r="r" b="b"/>
            <a:pathLst>
              <a:path w="914082" h="593011">
                <a:moveTo>
                  <a:pt x="0" y="0"/>
                </a:moveTo>
                <a:lnTo>
                  <a:pt x="914082" y="0"/>
                </a:lnTo>
                <a:lnTo>
                  <a:pt x="914082" y="593011"/>
                </a:lnTo>
                <a:lnTo>
                  <a:pt x="0" y="5930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 name="Freeform 7"/>
          <p:cNvSpPr/>
          <p:nvPr/>
        </p:nvSpPr>
        <p:spPr>
          <a:xfrm>
            <a:off x="5870678" y="5843951"/>
            <a:ext cx="413393" cy="454903"/>
          </a:xfrm>
          <a:custGeom>
            <a:avLst/>
            <a:gdLst/>
            <a:ahLst/>
            <a:cxnLst/>
            <a:rect l="l" t="t" r="r" b="b"/>
            <a:pathLst>
              <a:path w="620090" h="682355">
                <a:moveTo>
                  <a:pt x="0" y="0"/>
                </a:moveTo>
                <a:lnTo>
                  <a:pt x="620090" y="0"/>
                </a:lnTo>
                <a:lnTo>
                  <a:pt x="620090" y="682356"/>
                </a:lnTo>
                <a:lnTo>
                  <a:pt x="0" y="6823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8" name="Freeform 8"/>
          <p:cNvSpPr/>
          <p:nvPr/>
        </p:nvSpPr>
        <p:spPr>
          <a:xfrm>
            <a:off x="7675179" y="5843951"/>
            <a:ext cx="396903" cy="454903"/>
          </a:xfrm>
          <a:custGeom>
            <a:avLst/>
            <a:gdLst/>
            <a:ahLst/>
            <a:cxnLst/>
            <a:rect l="l" t="t" r="r" b="b"/>
            <a:pathLst>
              <a:path w="595355" h="682355">
                <a:moveTo>
                  <a:pt x="0" y="0"/>
                </a:moveTo>
                <a:lnTo>
                  <a:pt x="595355" y="0"/>
                </a:lnTo>
                <a:lnTo>
                  <a:pt x="595355" y="682356"/>
                </a:lnTo>
                <a:lnTo>
                  <a:pt x="0" y="6823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9" name="Freeform 9"/>
          <p:cNvSpPr/>
          <p:nvPr/>
        </p:nvSpPr>
        <p:spPr>
          <a:xfrm>
            <a:off x="11217481" y="5843951"/>
            <a:ext cx="412256" cy="454903"/>
          </a:xfrm>
          <a:custGeom>
            <a:avLst/>
            <a:gdLst/>
            <a:ahLst/>
            <a:cxnLst/>
            <a:rect l="l" t="t" r="r" b="b"/>
            <a:pathLst>
              <a:path w="618384" h="682355">
                <a:moveTo>
                  <a:pt x="0" y="0"/>
                </a:moveTo>
                <a:lnTo>
                  <a:pt x="618385" y="0"/>
                </a:lnTo>
                <a:lnTo>
                  <a:pt x="618385" y="682356"/>
                </a:lnTo>
                <a:lnTo>
                  <a:pt x="0" y="6823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0" name="Freeform 10"/>
          <p:cNvSpPr/>
          <p:nvPr/>
        </p:nvSpPr>
        <p:spPr>
          <a:xfrm>
            <a:off x="2563596" y="5843951"/>
            <a:ext cx="445237" cy="454903"/>
          </a:xfrm>
          <a:custGeom>
            <a:avLst/>
            <a:gdLst/>
            <a:ahLst/>
            <a:cxnLst/>
            <a:rect l="l" t="t" r="r" b="b"/>
            <a:pathLst>
              <a:path w="667855" h="682355">
                <a:moveTo>
                  <a:pt x="0" y="0"/>
                </a:moveTo>
                <a:lnTo>
                  <a:pt x="667855" y="0"/>
                </a:lnTo>
                <a:lnTo>
                  <a:pt x="667855" y="682356"/>
                </a:lnTo>
                <a:lnTo>
                  <a:pt x="0" y="68235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11" name="Group 11"/>
          <p:cNvGrpSpPr/>
          <p:nvPr/>
        </p:nvGrpSpPr>
        <p:grpSpPr>
          <a:xfrm>
            <a:off x="456520" y="170865"/>
            <a:ext cx="7814263" cy="1539748"/>
            <a:chOff x="0" y="0"/>
            <a:chExt cx="15628526" cy="3079496"/>
          </a:xfrm>
        </p:grpSpPr>
        <p:sp>
          <p:nvSpPr>
            <p:cNvPr id="12" name="Freeform 12"/>
            <p:cNvSpPr/>
            <p:nvPr/>
          </p:nvSpPr>
          <p:spPr>
            <a:xfrm>
              <a:off x="0" y="0"/>
              <a:ext cx="15628527" cy="3079496"/>
            </a:xfrm>
            <a:custGeom>
              <a:avLst/>
              <a:gdLst/>
              <a:ahLst/>
              <a:cxnLst/>
              <a:rect l="l" t="t" r="r" b="b"/>
              <a:pathLst>
                <a:path w="15628527" h="3079496">
                  <a:moveTo>
                    <a:pt x="0" y="0"/>
                  </a:moveTo>
                  <a:lnTo>
                    <a:pt x="15628527" y="0"/>
                  </a:lnTo>
                  <a:lnTo>
                    <a:pt x="15628527" y="3079496"/>
                  </a:lnTo>
                  <a:lnTo>
                    <a:pt x="0" y="3079496"/>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3" name="TextBox 13"/>
            <p:cNvSpPr txBox="1"/>
            <p:nvPr/>
          </p:nvSpPr>
          <p:spPr>
            <a:xfrm>
              <a:off x="0" y="-57150"/>
              <a:ext cx="15628526" cy="3136646"/>
            </a:xfrm>
            <a:prstGeom prst="rect">
              <a:avLst/>
            </a:prstGeom>
          </p:spPr>
          <p:txBody>
            <a:bodyPr lIns="0" tIns="0" rIns="0" bIns="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184"/>
                </a:lnSpc>
              </a:pPr>
              <a:r>
                <a:rPr lang="en-US" sz="4800" b="1">
                  <a:solidFill>
                    <a:srgbClr val="592C82"/>
                  </a:solidFill>
                  <a:latin typeface="Arial Bold"/>
                  <a:ea typeface="Arial Bold"/>
                  <a:cs typeface="Arial Bold"/>
                  <a:sym typeface="Arial Bold"/>
                </a:rPr>
                <a:t>The Services and Supports we Provide </a:t>
              </a:r>
              <a:endParaRPr lang="en-US" sz="800"/>
            </a:p>
          </p:txBody>
        </p:sp>
      </p:grpSp>
      <p:sp>
        <p:nvSpPr>
          <p:cNvPr id="14" name="Freeform 14"/>
          <p:cNvSpPr/>
          <p:nvPr/>
        </p:nvSpPr>
        <p:spPr>
          <a:xfrm>
            <a:off x="9463190" y="5843951"/>
            <a:ext cx="453197" cy="454903"/>
          </a:xfrm>
          <a:custGeom>
            <a:avLst/>
            <a:gdLst/>
            <a:ahLst/>
            <a:cxnLst/>
            <a:rect l="l" t="t" r="r" b="b"/>
            <a:pathLst>
              <a:path w="679796" h="682355">
                <a:moveTo>
                  <a:pt x="0" y="0"/>
                </a:moveTo>
                <a:lnTo>
                  <a:pt x="679796" y="0"/>
                </a:lnTo>
                <a:lnTo>
                  <a:pt x="679796" y="682356"/>
                </a:lnTo>
                <a:lnTo>
                  <a:pt x="0" y="682356"/>
                </a:lnTo>
                <a:lnTo>
                  <a:pt x="0" y="0"/>
                </a:lnTo>
                <a:close/>
              </a:path>
            </a:pathLst>
          </a:custGeom>
          <a:blipFill>
            <a:blip r:embed="rId1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15" name="TextBox 15"/>
          <p:cNvSpPr txBox="1"/>
          <p:nvPr/>
        </p:nvSpPr>
        <p:spPr>
          <a:xfrm>
            <a:off x="293403" y="6324255"/>
            <a:ext cx="784795" cy="215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59"/>
              </a:lnSpc>
            </a:pPr>
            <a:r>
              <a:rPr lang="en-US" sz="1466" b="1">
                <a:solidFill>
                  <a:srgbClr val="000000"/>
                </a:solidFill>
                <a:latin typeface="Arial Bold"/>
                <a:ea typeface="Arial Bold"/>
                <a:cs typeface="Arial Bold"/>
                <a:sym typeface="Arial Bold"/>
              </a:rPr>
              <a:t>National</a:t>
            </a:r>
          </a:p>
        </p:txBody>
      </p:sp>
      <p:sp>
        <p:nvSpPr>
          <p:cNvPr id="16" name="TextBox 16"/>
          <p:cNvSpPr txBox="1"/>
          <p:nvPr/>
        </p:nvSpPr>
        <p:spPr>
          <a:xfrm>
            <a:off x="4487093" y="6330605"/>
            <a:ext cx="434499" cy="21595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60"/>
              </a:lnSpc>
            </a:pPr>
            <a:r>
              <a:rPr lang="en-US" sz="1467" b="1">
                <a:solidFill>
                  <a:srgbClr val="000000"/>
                </a:solidFill>
                <a:latin typeface="Arial Bold"/>
                <a:ea typeface="Arial Bold"/>
                <a:cs typeface="Arial Bold"/>
                <a:sym typeface="Arial Bold"/>
              </a:rPr>
              <a:t>Free</a:t>
            </a:r>
          </a:p>
        </p:txBody>
      </p:sp>
      <p:sp>
        <p:nvSpPr>
          <p:cNvPr id="17" name="TextBox 17"/>
          <p:cNvSpPr txBox="1"/>
          <p:nvPr/>
        </p:nvSpPr>
        <p:spPr>
          <a:xfrm>
            <a:off x="5181999" y="6330605"/>
            <a:ext cx="1856528" cy="215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59"/>
              </a:lnSpc>
            </a:pPr>
            <a:r>
              <a:rPr lang="en-US" sz="1466" b="1">
                <a:solidFill>
                  <a:srgbClr val="E1261C"/>
                </a:solidFill>
                <a:latin typeface="Arial Bold"/>
                <a:ea typeface="Arial Bold"/>
                <a:cs typeface="Arial Bold"/>
                <a:sym typeface="Arial Bold"/>
              </a:rPr>
              <a:t>x </a:t>
            </a:r>
            <a:r>
              <a:rPr lang="en-US" sz="1466" b="1">
                <a:solidFill>
                  <a:srgbClr val="000000"/>
                </a:solidFill>
                <a:latin typeface="Arial Bold"/>
                <a:ea typeface="Arial Bold"/>
                <a:cs typeface="Arial Bold"/>
                <a:sym typeface="Arial Bold"/>
              </a:rPr>
              <a:t>Medicare or </a:t>
            </a:r>
            <a:r>
              <a:rPr lang="en-US" sz="1466" b="1">
                <a:solidFill>
                  <a:srgbClr val="E1261C"/>
                </a:solidFill>
                <a:latin typeface="Arial Bold"/>
                <a:ea typeface="Arial Bold"/>
                <a:cs typeface="Arial Bold"/>
                <a:sym typeface="Arial Bold"/>
              </a:rPr>
              <a:t>x</a:t>
            </a:r>
            <a:r>
              <a:rPr lang="en-US" sz="1466" b="1">
                <a:solidFill>
                  <a:srgbClr val="000000"/>
                </a:solidFill>
                <a:latin typeface="Arial Bold"/>
                <a:ea typeface="Arial Bold"/>
                <a:cs typeface="Arial Bold"/>
                <a:sym typeface="Arial Bold"/>
              </a:rPr>
              <a:t> Visa</a:t>
            </a:r>
          </a:p>
        </p:txBody>
      </p:sp>
      <p:sp>
        <p:nvSpPr>
          <p:cNvPr id="18" name="TextBox 18"/>
          <p:cNvSpPr txBox="1"/>
          <p:nvPr/>
        </p:nvSpPr>
        <p:spPr>
          <a:xfrm>
            <a:off x="7298936" y="6324255"/>
            <a:ext cx="1151353" cy="215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lnSpc>
                <a:spcPts val="1759"/>
              </a:lnSpc>
            </a:pPr>
            <a:r>
              <a:rPr lang="en-US" sz="1466" b="1">
                <a:solidFill>
                  <a:srgbClr val="000000"/>
                </a:solidFill>
                <a:latin typeface="Arial Bold"/>
                <a:ea typeface="Arial Bold"/>
                <a:cs typeface="Arial Bold"/>
                <a:sym typeface="Arial Bold"/>
              </a:rPr>
              <a:t>Confidential</a:t>
            </a:r>
          </a:p>
        </p:txBody>
      </p:sp>
      <p:sp>
        <p:nvSpPr>
          <p:cNvPr id="19" name="TextBox 19"/>
          <p:cNvSpPr txBox="1"/>
          <p:nvPr/>
        </p:nvSpPr>
        <p:spPr>
          <a:xfrm>
            <a:off x="1305612" y="6330605"/>
            <a:ext cx="2921073" cy="215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a:lnSpc>
                <a:spcPts val="1759"/>
              </a:lnSpc>
            </a:pPr>
            <a:r>
              <a:rPr lang="en-US" sz="1466" b="1">
                <a:solidFill>
                  <a:srgbClr val="000000"/>
                </a:solidFill>
                <a:latin typeface="Arial Bold"/>
                <a:ea typeface="Arial Bold"/>
                <a:cs typeface="Arial Bold"/>
                <a:sym typeface="Arial Bold"/>
              </a:rPr>
              <a:t>Professional &amp;Lived experience</a:t>
            </a:r>
          </a:p>
        </p:txBody>
      </p:sp>
      <p:sp>
        <p:nvSpPr>
          <p:cNvPr id="20" name="TextBox 20"/>
          <p:cNvSpPr txBox="1"/>
          <p:nvPr/>
        </p:nvSpPr>
        <p:spPr>
          <a:xfrm>
            <a:off x="6520724" y="3844057"/>
            <a:ext cx="203994" cy="2159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679"/>
              </a:lnSpc>
            </a:pPr>
            <a:r>
              <a:rPr lang="en-US" sz="1399" b="1">
                <a:solidFill>
                  <a:srgbClr val="FFFFFF"/>
                </a:solidFill>
                <a:latin typeface="Roboto Bold"/>
                <a:ea typeface="Roboto Bold"/>
                <a:cs typeface="Roboto Bold"/>
                <a:sym typeface="Roboto Bold"/>
              </a:rPr>
              <a:t>04</a:t>
            </a:r>
          </a:p>
        </p:txBody>
      </p:sp>
      <p:sp>
        <p:nvSpPr>
          <p:cNvPr id="21" name="TextBox 21"/>
          <p:cNvSpPr txBox="1"/>
          <p:nvPr/>
        </p:nvSpPr>
        <p:spPr>
          <a:xfrm>
            <a:off x="10986068" y="6330605"/>
            <a:ext cx="945524" cy="215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59"/>
              </a:lnSpc>
            </a:pPr>
            <a:r>
              <a:rPr lang="en-US" sz="1466" b="1">
                <a:solidFill>
                  <a:srgbClr val="E1261C"/>
                </a:solidFill>
                <a:latin typeface="Arial Bold"/>
                <a:ea typeface="Arial Bold"/>
                <a:cs typeface="Arial Bold"/>
                <a:sym typeface="Arial Bold"/>
              </a:rPr>
              <a:t>x</a:t>
            </a:r>
            <a:r>
              <a:rPr lang="en-US" sz="1466" b="1">
                <a:solidFill>
                  <a:srgbClr val="000000"/>
                </a:solidFill>
                <a:latin typeface="Arial Bold"/>
                <a:ea typeface="Arial Bold"/>
                <a:cs typeface="Arial Bold"/>
                <a:sym typeface="Arial Bold"/>
              </a:rPr>
              <a:t> Referral</a:t>
            </a:r>
          </a:p>
        </p:txBody>
      </p:sp>
      <p:sp>
        <p:nvSpPr>
          <p:cNvPr id="22" name="TextBox 22"/>
          <p:cNvSpPr txBox="1"/>
          <p:nvPr/>
        </p:nvSpPr>
        <p:spPr>
          <a:xfrm>
            <a:off x="8710697" y="6330605"/>
            <a:ext cx="2014963" cy="215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759"/>
              </a:lnSpc>
            </a:pPr>
            <a:r>
              <a:rPr lang="en-US" sz="1466" b="1">
                <a:solidFill>
                  <a:srgbClr val="000000"/>
                </a:solidFill>
                <a:latin typeface="Arial Bold"/>
                <a:ea typeface="Arial Bold"/>
                <a:cs typeface="Arial Bold"/>
                <a:sym typeface="Arial Bold"/>
              </a:rPr>
              <a:t>Access more than one</a:t>
            </a:r>
            <a:r>
              <a:rPr lang="en-US" sz="1466" b="1">
                <a:solidFill>
                  <a:srgbClr val="E1261C"/>
                </a:solidFill>
                <a:latin typeface="Arial Bold"/>
                <a:ea typeface="Arial Bold"/>
                <a:cs typeface="Arial Bold"/>
                <a:sym typeface="Arial Bold"/>
              </a:rPr>
              <a:t> </a:t>
            </a:r>
          </a:p>
        </p:txBody>
      </p:sp>
      <p:sp>
        <p:nvSpPr>
          <p:cNvPr id="23" name="AutoShape 23"/>
          <p:cNvSpPr/>
          <p:nvPr/>
        </p:nvSpPr>
        <p:spPr>
          <a:xfrm>
            <a:off x="3825122" y="3306209"/>
            <a:ext cx="1602434" cy="0"/>
          </a:xfrm>
          <a:prstGeom prst="line">
            <a:avLst/>
          </a:prstGeom>
          <a:ln w="28575" cap="flat">
            <a:solidFill>
              <a:srgbClr val="592C82"/>
            </a:solidFill>
            <a:prstDash val="sysDash"/>
            <a:headEnd type="oval" w="lg" len="lg"/>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4" name="AutoShape 24"/>
          <p:cNvSpPr/>
          <p:nvPr/>
        </p:nvSpPr>
        <p:spPr>
          <a:xfrm>
            <a:off x="5421446" y="2410789"/>
            <a:ext cx="1303090" cy="0"/>
          </a:xfrm>
          <a:prstGeom prst="line">
            <a:avLst/>
          </a:prstGeom>
          <a:ln w="28575" cap="flat">
            <a:solidFill>
              <a:srgbClr val="592C82"/>
            </a:solidFill>
            <a:prstDash val="sysDash"/>
            <a:headEnd type="none" w="sm" len="sm"/>
            <a:tailEnd type="oval" w="lg" len="lg"/>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5" name="AutoShape 25"/>
          <p:cNvSpPr/>
          <p:nvPr/>
        </p:nvSpPr>
        <p:spPr>
          <a:xfrm flipH="1" flipV="1">
            <a:off x="5427556" y="2419955"/>
            <a:ext cx="0" cy="1804929"/>
          </a:xfrm>
          <a:prstGeom prst="line">
            <a:avLst/>
          </a:prstGeom>
          <a:ln w="28575" cap="flat">
            <a:solidFill>
              <a:srgbClr val="592C82"/>
            </a:solidFill>
            <a:prstDash val="lgDash"/>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26" name="AutoShape 26"/>
          <p:cNvSpPr/>
          <p:nvPr/>
        </p:nvSpPr>
        <p:spPr>
          <a:xfrm>
            <a:off x="5421446" y="4215718"/>
            <a:ext cx="1116851" cy="0"/>
          </a:xfrm>
          <a:prstGeom prst="line">
            <a:avLst/>
          </a:prstGeom>
          <a:ln w="28575" cap="flat">
            <a:solidFill>
              <a:srgbClr val="592C82"/>
            </a:solidFill>
            <a:prstDash val="sysDash"/>
            <a:headEnd type="none" w="sm" len="sm"/>
            <a:tailEnd type="oval" w="lg" len="lg"/>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27" name="Group 27"/>
          <p:cNvGrpSpPr/>
          <p:nvPr/>
        </p:nvGrpSpPr>
        <p:grpSpPr>
          <a:xfrm>
            <a:off x="5857069" y="1911897"/>
            <a:ext cx="986039" cy="893455"/>
            <a:chOff x="0" y="0"/>
            <a:chExt cx="2550919" cy="2311400"/>
          </a:xfrm>
        </p:grpSpPr>
        <p:sp>
          <p:nvSpPr>
            <p:cNvPr id="28" name="Freeform 28"/>
            <p:cNvSpPr/>
            <p:nvPr/>
          </p:nvSpPr>
          <p:spPr>
            <a:xfrm>
              <a:off x="0" y="0"/>
              <a:ext cx="2550919" cy="2311400"/>
            </a:xfrm>
            <a:custGeom>
              <a:avLst/>
              <a:gdLst/>
              <a:ahLst/>
              <a:cxnLst/>
              <a:rect l="l" t="t" r="r" b="b"/>
              <a:pathLst>
                <a:path w="2550919" h="2311400">
                  <a:moveTo>
                    <a:pt x="2246119" y="0"/>
                  </a:moveTo>
                  <a:lnTo>
                    <a:pt x="304800" y="0"/>
                  </a:lnTo>
                  <a:cubicBezTo>
                    <a:pt x="135890" y="0"/>
                    <a:pt x="0" y="135890"/>
                    <a:pt x="0" y="304800"/>
                  </a:cubicBezTo>
                  <a:lnTo>
                    <a:pt x="0" y="2006600"/>
                  </a:lnTo>
                  <a:cubicBezTo>
                    <a:pt x="0" y="2175510"/>
                    <a:pt x="135890" y="2311400"/>
                    <a:pt x="304800" y="2311400"/>
                  </a:cubicBezTo>
                  <a:lnTo>
                    <a:pt x="2246119" y="2311400"/>
                  </a:lnTo>
                  <a:cubicBezTo>
                    <a:pt x="2415029" y="2311400"/>
                    <a:pt x="2550919" y="2175510"/>
                    <a:pt x="2550919" y="2006600"/>
                  </a:cubicBezTo>
                  <a:lnTo>
                    <a:pt x="2550919" y="304800"/>
                  </a:lnTo>
                  <a:cubicBezTo>
                    <a:pt x="2550919" y="135890"/>
                    <a:pt x="2415029" y="0"/>
                    <a:pt x="2246119"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grpSp>
        <p:nvGrpSpPr>
          <p:cNvPr id="29" name="Group 29"/>
          <p:cNvGrpSpPr/>
          <p:nvPr/>
        </p:nvGrpSpPr>
        <p:grpSpPr>
          <a:xfrm>
            <a:off x="3676311" y="2845849"/>
            <a:ext cx="986039" cy="893455"/>
            <a:chOff x="0" y="0"/>
            <a:chExt cx="2550919" cy="2311400"/>
          </a:xfrm>
        </p:grpSpPr>
        <p:sp>
          <p:nvSpPr>
            <p:cNvPr id="30" name="Freeform 30"/>
            <p:cNvSpPr/>
            <p:nvPr/>
          </p:nvSpPr>
          <p:spPr>
            <a:xfrm>
              <a:off x="0" y="0"/>
              <a:ext cx="2550919" cy="2311400"/>
            </a:xfrm>
            <a:custGeom>
              <a:avLst/>
              <a:gdLst/>
              <a:ahLst/>
              <a:cxnLst/>
              <a:rect l="l" t="t" r="r" b="b"/>
              <a:pathLst>
                <a:path w="2550919" h="2311400">
                  <a:moveTo>
                    <a:pt x="2246119" y="0"/>
                  </a:moveTo>
                  <a:lnTo>
                    <a:pt x="304800" y="0"/>
                  </a:lnTo>
                  <a:cubicBezTo>
                    <a:pt x="135890" y="0"/>
                    <a:pt x="0" y="135890"/>
                    <a:pt x="0" y="304800"/>
                  </a:cubicBezTo>
                  <a:lnTo>
                    <a:pt x="0" y="2006600"/>
                  </a:lnTo>
                  <a:cubicBezTo>
                    <a:pt x="0" y="2175510"/>
                    <a:pt x="135890" y="2311400"/>
                    <a:pt x="304800" y="2311400"/>
                  </a:cubicBezTo>
                  <a:lnTo>
                    <a:pt x="2246119" y="2311400"/>
                  </a:lnTo>
                  <a:cubicBezTo>
                    <a:pt x="2415029" y="2311400"/>
                    <a:pt x="2550919" y="2175510"/>
                    <a:pt x="2550919" y="2006600"/>
                  </a:cubicBezTo>
                  <a:lnTo>
                    <a:pt x="2550919" y="304800"/>
                  </a:lnTo>
                  <a:cubicBezTo>
                    <a:pt x="2550919" y="135890"/>
                    <a:pt x="2415029" y="0"/>
                    <a:pt x="2246119"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grpSp>
        <p:nvGrpSpPr>
          <p:cNvPr id="31" name="Group 31"/>
          <p:cNvGrpSpPr/>
          <p:nvPr/>
        </p:nvGrpSpPr>
        <p:grpSpPr>
          <a:xfrm>
            <a:off x="5857069" y="3768991"/>
            <a:ext cx="986039" cy="893455"/>
            <a:chOff x="0" y="0"/>
            <a:chExt cx="2550919" cy="2311400"/>
          </a:xfrm>
        </p:grpSpPr>
        <p:sp>
          <p:nvSpPr>
            <p:cNvPr id="32" name="Freeform 32"/>
            <p:cNvSpPr/>
            <p:nvPr/>
          </p:nvSpPr>
          <p:spPr>
            <a:xfrm>
              <a:off x="0" y="0"/>
              <a:ext cx="2550919" cy="2311400"/>
            </a:xfrm>
            <a:custGeom>
              <a:avLst/>
              <a:gdLst/>
              <a:ahLst/>
              <a:cxnLst/>
              <a:rect l="l" t="t" r="r" b="b"/>
              <a:pathLst>
                <a:path w="2550919" h="2311400">
                  <a:moveTo>
                    <a:pt x="2246119" y="0"/>
                  </a:moveTo>
                  <a:lnTo>
                    <a:pt x="304800" y="0"/>
                  </a:lnTo>
                  <a:cubicBezTo>
                    <a:pt x="135890" y="0"/>
                    <a:pt x="0" y="135890"/>
                    <a:pt x="0" y="304800"/>
                  </a:cubicBezTo>
                  <a:lnTo>
                    <a:pt x="0" y="2006600"/>
                  </a:lnTo>
                  <a:cubicBezTo>
                    <a:pt x="0" y="2175510"/>
                    <a:pt x="135890" y="2311400"/>
                    <a:pt x="304800" y="2311400"/>
                  </a:cubicBezTo>
                  <a:lnTo>
                    <a:pt x="2246119" y="2311400"/>
                  </a:lnTo>
                  <a:cubicBezTo>
                    <a:pt x="2415029" y="2311400"/>
                    <a:pt x="2550919" y="2175510"/>
                    <a:pt x="2550919" y="2006600"/>
                  </a:cubicBezTo>
                  <a:lnTo>
                    <a:pt x="2550919" y="304800"/>
                  </a:lnTo>
                  <a:cubicBezTo>
                    <a:pt x="2550919" y="135890"/>
                    <a:pt x="2415029" y="0"/>
                    <a:pt x="2246119" y="0"/>
                  </a:cubicBezTo>
                  <a:close/>
                </a:path>
              </a:pathLst>
            </a:custGeom>
            <a:solidFill>
              <a:srgbClr val="AE95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sp>
        <p:nvSpPr>
          <p:cNvPr id="33" name="Freeform 33"/>
          <p:cNvSpPr/>
          <p:nvPr/>
        </p:nvSpPr>
        <p:spPr>
          <a:xfrm>
            <a:off x="5940461" y="2005686"/>
            <a:ext cx="819255" cy="705877"/>
          </a:xfrm>
          <a:custGeom>
            <a:avLst/>
            <a:gdLst/>
            <a:ahLst/>
            <a:cxnLst/>
            <a:rect l="l" t="t" r="r" b="b"/>
            <a:pathLst>
              <a:path w="1228883" h="1058816">
                <a:moveTo>
                  <a:pt x="0" y="0"/>
                </a:moveTo>
                <a:lnTo>
                  <a:pt x="1228884" y="0"/>
                </a:lnTo>
                <a:lnTo>
                  <a:pt x="1228884" y="1058816"/>
                </a:lnTo>
                <a:lnTo>
                  <a:pt x="0" y="1058816"/>
                </a:lnTo>
                <a:lnTo>
                  <a:pt x="0" y="0"/>
                </a:lnTo>
                <a:close/>
              </a:path>
            </a:pathLst>
          </a:custGeom>
          <a:blipFill>
            <a:blip r:embed="rId18"/>
            <a:stretch>
              <a:fillRect l="-3158" r="-315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4" name="Freeform 34"/>
          <p:cNvSpPr/>
          <p:nvPr/>
        </p:nvSpPr>
        <p:spPr>
          <a:xfrm>
            <a:off x="6072223" y="3900866"/>
            <a:ext cx="621117" cy="637043"/>
          </a:xfrm>
          <a:custGeom>
            <a:avLst/>
            <a:gdLst/>
            <a:ahLst/>
            <a:cxnLst/>
            <a:rect l="l" t="t" r="r" b="b"/>
            <a:pathLst>
              <a:path w="931675" h="955565">
                <a:moveTo>
                  <a:pt x="0" y="0"/>
                </a:moveTo>
                <a:lnTo>
                  <a:pt x="931676" y="0"/>
                </a:lnTo>
                <a:lnTo>
                  <a:pt x="931676" y="955565"/>
                </a:lnTo>
                <a:lnTo>
                  <a:pt x="0" y="95556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5" name="TextBox 35"/>
          <p:cNvSpPr txBox="1"/>
          <p:nvPr/>
        </p:nvSpPr>
        <p:spPr>
          <a:xfrm>
            <a:off x="7104506" y="3954190"/>
            <a:ext cx="3629637" cy="151272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021"/>
              </a:lnSpc>
            </a:pPr>
            <a:r>
              <a:rPr lang="en-US" sz="1300" dirty="0">
                <a:solidFill>
                  <a:srgbClr val="3B3B3B"/>
                </a:solidFill>
                <a:latin typeface="Arial"/>
                <a:ea typeface="Arial"/>
                <a:cs typeface="Arial"/>
                <a:sym typeface="Arial"/>
              </a:rPr>
              <a:t>I specially trained grief and loss counsellors work to provide person centered care that is designed around the individual needs of the parent or family unit. Support is not time limited and parents can access as many sessions as they need.  </a:t>
            </a:r>
            <a:endParaRPr lang="en-US" sz="1300" dirty="0">
              <a:solidFill>
                <a:srgbClr val="3B3B3B"/>
              </a:solidFill>
              <a:latin typeface="Arial"/>
              <a:ea typeface="Arial"/>
              <a:cs typeface="Arial"/>
            </a:endParaRPr>
          </a:p>
        </p:txBody>
      </p:sp>
      <p:sp>
        <p:nvSpPr>
          <p:cNvPr id="36" name="TextBox 36"/>
          <p:cNvSpPr txBox="1"/>
          <p:nvPr/>
        </p:nvSpPr>
        <p:spPr>
          <a:xfrm>
            <a:off x="1206089" y="2784213"/>
            <a:ext cx="1385747" cy="2565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l">
              <a:lnSpc>
                <a:spcPts val="2155"/>
              </a:lnSpc>
              <a:spcBef>
                <a:spcPct val="0"/>
              </a:spcBef>
            </a:pPr>
            <a:r>
              <a:rPr lang="en-US" sz="1539" b="1">
                <a:solidFill>
                  <a:srgbClr val="0D0D0D"/>
                </a:solidFill>
                <a:latin typeface="Arial Bold"/>
                <a:ea typeface="Arial Bold"/>
                <a:cs typeface="Arial Bold"/>
                <a:sym typeface="Arial Bold"/>
              </a:rPr>
              <a:t>Peer Support</a:t>
            </a:r>
          </a:p>
        </p:txBody>
      </p:sp>
      <p:sp>
        <p:nvSpPr>
          <p:cNvPr id="37" name="TextBox 37"/>
          <p:cNvSpPr txBox="1"/>
          <p:nvPr/>
        </p:nvSpPr>
        <p:spPr>
          <a:xfrm>
            <a:off x="1206051" y="3040619"/>
            <a:ext cx="2384133" cy="202703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021"/>
              </a:lnSpc>
            </a:pPr>
            <a:r>
              <a:rPr lang="en-US" sz="1300" dirty="0">
                <a:solidFill>
                  <a:srgbClr val="3B3B3B"/>
                </a:solidFill>
                <a:latin typeface="Arial"/>
                <a:ea typeface="Arial"/>
                <a:cs typeface="Arial"/>
                <a:sym typeface="Arial"/>
              </a:rPr>
              <a:t>This program is </a:t>
            </a:r>
            <a:r>
              <a:rPr lang="en-US" sz="1300">
                <a:solidFill>
                  <a:srgbClr val="3B3B3B"/>
                </a:solidFill>
                <a:latin typeface="Arial"/>
                <a:ea typeface="Arial"/>
                <a:cs typeface="Arial"/>
                <a:sym typeface="Arial"/>
              </a:rPr>
              <a:t>available</a:t>
            </a:r>
            <a:r>
              <a:rPr lang="en-US" sz="1300" dirty="0">
                <a:solidFill>
                  <a:srgbClr val="3B3B3B"/>
                </a:solidFill>
                <a:latin typeface="Arial"/>
                <a:ea typeface="Arial"/>
                <a:cs typeface="Arial"/>
                <a:sym typeface="Arial"/>
              </a:rPr>
              <a:t> 24/7 to anyone who has been affected by the loss of a pregnancy, stillbirth, death of baby or child. Our team are a mixture of specially trained team members and volunteers.  </a:t>
            </a:r>
          </a:p>
          <a:p>
            <a:pPr marL="0" lvl="0" indent="0" algn="l">
              <a:lnSpc>
                <a:spcPts val="2021"/>
              </a:lnSpc>
            </a:pPr>
            <a:endParaRPr lang="en-US" sz="1347">
              <a:solidFill>
                <a:srgbClr val="3B3B3B"/>
              </a:solidFill>
              <a:latin typeface="Arial"/>
              <a:ea typeface="Arial"/>
              <a:cs typeface="Arial"/>
              <a:sym typeface="Arial"/>
            </a:endParaRPr>
          </a:p>
        </p:txBody>
      </p:sp>
      <p:sp>
        <p:nvSpPr>
          <p:cNvPr id="38" name="TextBox 38"/>
          <p:cNvSpPr txBox="1"/>
          <p:nvPr/>
        </p:nvSpPr>
        <p:spPr>
          <a:xfrm>
            <a:off x="7123091" y="1807492"/>
            <a:ext cx="3243528" cy="2565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l">
              <a:lnSpc>
                <a:spcPts val="2155"/>
              </a:lnSpc>
              <a:spcBef>
                <a:spcPct val="0"/>
              </a:spcBef>
            </a:pPr>
            <a:r>
              <a:rPr lang="en-US" sz="1539" b="1">
                <a:solidFill>
                  <a:srgbClr val="0D0D0D"/>
                </a:solidFill>
                <a:latin typeface="Arial Bold"/>
                <a:ea typeface="Arial Bold"/>
                <a:cs typeface="Arial Bold"/>
                <a:sym typeface="Arial Bold"/>
              </a:rPr>
              <a:t>Hospital to Home</a:t>
            </a:r>
          </a:p>
        </p:txBody>
      </p:sp>
      <p:sp>
        <p:nvSpPr>
          <p:cNvPr id="39" name="TextBox 39"/>
          <p:cNvSpPr txBox="1"/>
          <p:nvPr/>
        </p:nvSpPr>
        <p:spPr>
          <a:xfrm>
            <a:off x="7104506" y="2154089"/>
            <a:ext cx="2687672" cy="125758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021"/>
              </a:lnSpc>
            </a:pPr>
            <a:r>
              <a:rPr lang="en-US" sz="1300" dirty="0">
                <a:solidFill>
                  <a:srgbClr val="3B3B3B"/>
                </a:solidFill>
                <a:latin typeface="Arial"/>
                <a:ea typeface="Arial"/>
                <a:cs typeface="Arial"/>
                <a:sym typeface="Arial"/>
              </a:rPr>
              <a:t>Our specially trained lived experience workers provide immediate support within three months of loss. </a:t>
            </a:r>
          </a:p>
          <a:p>
            <a:pPr marL="0" lvl="0" indent="0" algn="l">
              <a:lnSpc>
                <a:spcPts val="2021"/>
              </a:lnSpc>
            </a:pPr>
            <a:endParaRPr lang="en-US" sz="1347">
              <a:solidFill>
                <a:srgbClr val="3B3B3B"/>
              </a:solidFill>
              <a:latin typeface="Arial"/>
              <a:ea typeface="Arial"/>
              <a:cs typeface="Arial"/>
              <a:sym typeface="Arial"/>
            </a:endParaRPr>
          </a:p>
        </p:txBody>
      </p:sp>
      <p:sp>
        <p:nvSpPr>
          <p:cNvPr id="40" name="TextBox 40"/>
          <p:cNvSpPr txBox="1"/>
          <p:nvPr/>
        </p:nvSpPr>
        <p:spPr>
          <a:xfrm>
            <a:off x="7104041" y="3630988"/>
            <a:ext cx="3243528" cy="2565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l">
              <a:lnSpc>
                <a:spcPts val="2155"/>
              </a:lnSpc>
              <a:spcBef>
                <a:spcPct val="0"/>
              </a:spcBef>
            </a:pPr>
            <a:r>
              <a:rPr lang="en-US" sz="1539" b="1">
                <a:solidFill>
                  <a:srgbClr val="0D0D0D"/>
                </a:solidFill>
                <a:latin typeface="Arial Bold"/>
                <a:ea typeface="Arial Bold"/>
                <a:cs typeface="Arial Bold"/>
                <a:sym typeface="Arial Bold"/>
              </a:rPr>
              <a:t>Counselling</a:t>
            </a:r>
          </a:p>
        </p:txBody>
      </p:sp>
      <p:sp>
        <p:nvSpPr>
          <p:cNvPr id="41" name="Freeform 41"/>
          <p:cNvSpPr/>
          <p:nvPr/>
        </p:nvSpPr>
        <p:spPr>
          <a:xfrm>
            <a:off x="3874930" y="2991784"/>
            <a:ext cx="588801" cy="601585"/>
          </a:xfrm>
          <a:custGeom>
            <a:avLst/>
            <a:gdLst/>
            <a:ahLst/>
            <a:cxnLst/>
            <a:rect l="l" t="t" r="r" b="b"/>
            <a:pathLst>
              <a:path w="883201" h="902377">
                <a:moveTo>
                  <a:pt x="0" y="0"/>
                </a:moveTo>
                <a:lnTo>
                  <a:pt x="883201" y="0"/>
                </a:lnTo>
                <a:lnTo>
                  <a:pt x="883201" y="902377"/>
                </a:lnTo>
                <a:lnTo>
                  <a:pt x="0" y="90237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92C82"/>
        </a:solidFill>
        <a:effectLst/>
      </p:bgPr>
    </p:bg>
    <p:spTree>
      <p:nvGrpSpPr>
        <p:cNvPr id="1" name="">
          <a:extLst>
            <a:ext uri="{FF2B5EF4-FFF2-40B4-BE49-F238E27FC236}">
              <a16:creationId xmlns:a16="http://schemas.microsoft.com/office/drawing/2014/main" id="{E709C99F-A171-16AF-95C1-8DCED7ECF09C}"/>
            </a:ext>
          </a:extLst>
        </p:cNvPr>
        <p:cNvGrpSpPr/>
        <p:nvPr/>
      </p:nvGrpSpPr>
      <p:grpSpPr>
        <a:xfrm>
          <a:off x="0" y="0"/>
          <a:ext cx="0" cy="0"/>
          <a:chOff x="0" y="0"/>
          <a:chExt cx="0" cy="0"/>
        </a:xfrm>
      </p:grpSpPr>
      <p:sp>
        <p:nvSpPr>
          <p:cNvPr id="2" name="Freeform 2" descr="A red circle with white text  Description automatically generated">
            <a:extLst>
              <a:ext uri="{FF2B5EF4-FFF2-40B4-BE49-F238E27FC236}">
                <a16:creationId xmlns:a16="http://schemas.microsoft.com/office/drawing/2014/main" id="{1B88A809-0CE4-7D8A-2B4F-309422A03AF2}"/>
              </a:ext>
            </a:extLst>
          </p:cNvPr>
          <p:cNvSpPr/>
          <p:nvPr/>
        </p:nvSpPr>
        <p:spPr>
          <a:xfrm>
            <a:off x="10366619" y="-31030"/>
            <a:ext cx="1854820" cy="1864651"/>
          </a:xfrm>
          <a:custGeom>
            <a:avLst/>
            <a:gdLst/>
            <a:ahLst/>
            <a:cxnLst/>
            <a:rect l="l" t="t" r="r" b="b"/>
            <a:pathLst>
              <a:path w="2782230" h="2796976">
                <a:moveTo>
                  <a:pt x="0" y="0"/>
                </a:moveTo>
                <a:lnTo>
                  <a:pt x="2782230" y="0"/>
                </a:lnTo>
                <a:lnTo>
                  <a:pt x="2782230" y="2796977"/>
                </a:lnTo>
                <a:lnTo>
                  <a:pt x="0" y="279697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3" name="Freeform 3" descr="A red circle with white text  Description automatically generated">
            <a:extLst>
              <a:ext uri="{FF2B5EF4-FFF2-40B4-BE49-F238E27FC236}">
                <a16:creationId xmlns:a16="http://schemas.microsoft.com/office/drawing/2014/main" id="{F283E8AF-1D77-9710-7271-0B1E13AE1E5E}"/>
              </a:ext>
            </a:extLst>
          </p:cNvPr>
          <p:cNvSpPr/>
          <p:nvPr/>
        </p:nvSpPr>
        <p:spPr>
          <a:xfrm>
            <a:off x="10348331" y="-11151"/>
            <a:ext cx="1854820" cy="1864651"/>
          </a:xfrm>
          <a:custGeom>
            <a:avLst/>
            <a:gdLst/>
            <a:ahLst/>
            <a:cxnLst/>
            <a:rect l="l" t="t" r="r" b="b"/>
            <a:pathLst>
              <a:path w="2782230" h="2796976">
                <a:moveTo>
                  <a:pt x="0" y="0"/>
                </a:moveTo>
                <a:lnTo>
                  <a:pt x="2782230" y="0"/>
                </a:lnTo>
                <a:lnTo>
                  <a:pt x="2782230" y="2796976"/>
                </a:lnTo>
                <a:lnTo>
                  <a:pt x="0" y="2796976"/>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4" name="Freeform 4" descr="A white line on a black background  Description automatically generated">
            <a:extLst>
              <a:ext uri="{FF2B5EF4-FFF2-40B4-BE49-F238E27FC236}">
                <a16:creationId xmlns:a16="http://schemas.microsoft.com/office/drawing/2014/main" id="{9D7A128F-2A2F-95CA-F3A9-28F482E7D3F0}"/>
              </a:ext>
            </a:extLst>
          </p:cNvPr>
          <p:cNvSpPr/>
          <p:nvPr/>
        </p:nvSpPr>
        <p:spPr>
          <a:xfrm>
            <a:off x="0" y="4106646"/>
            <a:ext cx="12192000" cy="3181698"/>
          </a:xfrm>
          <a:custGeom>
            <a:avLst/>
            <a:gdLst/>
            <a:ahLst/>
            <a:cxnLst/>
            <a:rect l="l" t="t" r="r" b="b"/>
            <a:pathLst>
              <a:path w="18288000" h="4772547">
                <a:moveTo>
                  <a:pt x="0" y="0"/>
                </a:moveTo>
                <a:lnTo>
                  <a:pt x="18288000" y="0"/>
                </a:lnTo>
                <a:lnTo>
                  <a:pt x="18288000" y="4772547"/>
                </a:lnTo>
                <a:lnTo>
                  <a:pt x="0" y="4772547"/>
                </a:lnTo>
                <a:lnTo>
                  <a:pt x="0" y="0"/>
                </a:lnTo>
                <a:close/>
              </a:path>
            </a:pathLst>
          </a:custGeom>
          <a:blipFill>
            <a:blip r:embed="rId4"/>
            <a:stretch>
              <a:fillRect l="-13885" t="-77977" r="-21320" b="-8941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grpSp>
        <p:nvGrpSpPr>
          <p:cNvPr id="5" name="Group 5">
            <a:extLst>
              <a:ext uri="{FF2B5EF4-FFF2-40B4-BE49-F238E27FC236}">
                <a16:creationId xmlns:a16="http://schemas.microsoft.com/office/drawing/2014/main" id="{38EFC3EA-EEF0-0259-60D6-0EF09E55E85F}"/>
              </a:ext>
            </a:extLst>
          </p:cNvPr>
          <p:cNvGrpSpPr/>
          <p:nvPr/>
        </p:nvGrpSpPr>
        <p:grpSpPr>
          <a:xfrm>
            <a:off x="838200" y="1350448"/>
            <a:ext cx="10515600" cy="3005822"/>
            <a:chOff x="0" y="0"/>
            <a:chExt cx="21031200" cy="6011645"/>
          </a:xfrm>
        </p:grpSpPr>
        <p:sp>
          <p:nvSpPr>
            <p:cNvPr id="6" name="Freeform 6">
              <a:extLst>
                <a:ext uri="{FF2B5EF4-FFF2-40B4-BE49-F238E27FC236}">
                  <a16:creationId xmlns:a16="http://schemas.microsoft.com/office/drawing/2014/main" id="{17002AA3-4D7E-1DEB-8CAB-04B6BED913B9}"/>
                </a:ext>
              </a:extLst>
            </p:cNvPr>
            <p:cNvSpPr/>
            <p:nvPr/>
          </p:nvSpPr>
          <p:spPr>
            <a:xfrm>
              <a:off x="0" y="0"/>
              <a:ext cx="21031200" cy="6011645"/>
            </a:xfrm>
            <a:custGeom>
              <a:avLst/>
              <a:gdLst/>
              <a:ahLst/>
              <a:cxnLst/>
              <a:rect l="l" t="t" r="r" b="b"/>
              <a:pathLst>
                <a:path w="21031200" h="6011645">
                  <a:moveTo>
                    <a:pt x="0" y="0"/>
                  </a:moveTo>
                  <a:lnTo>
                    <a:pt x="21031200" y="0"/>
                  </a:lnTo>
                  <a:lnTo>
                    <a:pt x="21031200" y="6011645"/>
                  </a:lnTo>
                  <a:lnTo>
                    <a:pt x="0" y="6011645"/>
                  </a:lnTo>
                  <a:close/>
                </a:path>
              </a:pathLst>
            </a:custGeom>
            <a:solidFill>
              <a:srgbClr val="000000">
                <a:alpha val="0"/>
              </a:srgb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AU" sz="800"/>
            </a:p>
          </p:txBody>
        </p:sp>
        <p:sp>
          <p:nvSpPr>
            <p:cNvPr id="7" name="TextBox 7">
              <a:extLst>
                <a:ext uri="{FF2B5EF4-FFF2-40B4-BE49-F238E27FC236}">
                  <a16:creationId xmlns:a16="http://schemas.microsoft.com/office/drawing/2014/main" id="{A4B07F40-EFA9-2EB9-F1F0-05B72C9FD18C}"/>
                </a:ext>
              </a:extLst>
            </p:cNvPr>
            <p:cNvSpPr txBox="1"/>
            <p:nvPr/>
          </p:nvSpPr>
          <p:spPr>
            <a:xfrm>
              <a:off x="0" y="-66675"/>
              <a:ext cx="21031200" cy="6078320"/>
            </a:xfrm>
            <a:prstGeom prst="rect">
              <a:avLst/>
            </a:prstGeom>
          </p:spPr>
          <p:txBody>
            <a:bodyPr lIns="0" tIns="0" rIns="0" bIns="0" rtlCol="0" anchor="b"/>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832"/>
                </a:lnSpc>
              </a:pPr>
              <a:r>
                <a:rPr lang="en-US" sz="5400" b="1">
                  <a:solidFill>
                    <a:srgbClr val="FFFFFF"/>
                  </a:solidFill>
                  <a:latin typeface="Arial Bold"/>
                  <a:ea typeface="Arial Bold"/>
                  <a:cs typeface="Arial Bold"/>
                </a:rPr>
                <a:t>Culturally Safe Bereavement Support Resources </a:t>
              </a:r>
            </a:p>
            <a:p>
              <a:pPr algn="l">
                <a:lnSpc>
                  <a:spcPts val="5184"/>
                </a:lnSpc>
              </a:pPr>
              <a:endParaRPr lang="en-US" sz="5400" b="1">
                <a:solidFill>
                  <a:srgbClr val="FFFFFF"/>
                </a:solidFill>
                <a:latin typeface="Arial Bold"/>
                <a:ea typeface="Arial Bold"/>
                <a:cs typeface="Arial Bold"/>
                <a:sym typeface="Arial Bold"/>
              </a:endParaRPr>
            </a:p>
            <a:p>
              <a:pPr algn="l">
                <a:lnSpc>
                  <a:spcPts val="4277"/>
                </a:lnSpc>
              </a:pPr>
              <a:endParaRPr lang="en-US" sz="4800">
                <a:solidFill>
                  <a:srgbClr val="FFFFFF"/>
                </a:solidFill>
                <a:latin typeface="Arial"/>
                <a:ea typeface="Arial"/>
                <a:cs typeface="Arial"/>
              </a:endParaRPr>
            </a:p>
          </p:txBody>
        </p:sp>
      </p:grpSp>
    </p:spTree>
    <p:extLst>
      <p:ext uri="{BB962C8B-B14F-4D97-AF65-F5344CB8AC3E}">
        <p14:creationId xmlns:p14="http://schemas.microsoft.com/office/powerpoint/2010/main" val="248710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5E9D-CA68-AC66-E739-7F997932051F}"/>
              </a:ext>
            </a:extLst>
          </p:cNvPr>
          <p:cNvSpPr>
            <a:spLocks noGrp="1"/>
          </p:cNvSpPr>
          <p:nvPr>
            <p:ph type="title"/>
          </p:nvPr>
        </p:nvSpPr>
        <p:spPr>
          <a:xfrm>
            <a:off x="839788" y="152644"/>
            <a:ext cx="10515600" cy="1325563"/>
          </a:xfrm>
        </p:spPr>
        <p:txBody>
          <a:bodyPr/>
          <a:lstStyle/>
          <a:p>
            <a:r>
              <a:rPr lang="en-AU" dirty="0">
                <a:latin typeface="Arial"/>
                <a:cs typeface="Arial"/>
              </a:rPr>
              <a:t>Resources Available</a:t>
            </a:r>
            <a:r>
              <a:rPr lang="en-AU">
                <a:latin typeface="Arial"/>
                <a:cs typeface="Arial"/>
              </a:rPr>
              <a:t> </a:t>
            </a:r>
            <a:endParaRPr lang="en-US">
              <a:latin typeface="Arial"/>
              <a:cs typeface="Arial"/>
            </a:endParaRPr>
          </a:p>
        </p:txBody>
      </p:sp>
      <p:sp>
        <p:nvSpPr>
          <p:cNvPr id="4" name="Content Placeholder 3">
            <a:extLst>
              <a:ext uri="{FF2B5EF4-FFF2-40B4-BE49-F238E27FC236}">
                <a16:creationId xmlns:a16="http://schemas.microsoft.com/office/drawing/2014/main" id="{0BAF63E9-320B-4BFD-A62D-3D7223D20170}"/>
              </a:ext>
            </a:extLst>
          </p:cNvPr>
          <p:cNvSpPr>
            <a:spLocks noGrp="1"/>
          </p:cNvSpPr>
          <p:nvPr>
            <p:ph sz="half" idx="2"/>
          </p:nvPr>
        </p:nvSpPr>
        <p:spPr>
          <a:xfrm>
            <a:off x="664279" y="1255708"/>
            <a:ext cx="10859395" cy="4105001"/>
          </a:xfrm>
        </p:spPr>
        <p:txBody>
          <a:bodyPr vert="horz" lIns="91440" tIns="45720" rIns="91440" bIns="45720" rtlCol="0" anchor="t">
            <a:normAutofit fontScale="92500" lnSpcReduction="20000"/>
          </a:bodyPr>
          <a:lstStyle/>
          <a:p>
            <a:pPr indent="0">
              <a:buNone/>
            </a:pPr>
            <a:r>
              <a:rPr lang="en-US">
                <a:solidFill>
                  <a:schemeClr val="tx1"/>
                </a:solidFill>
                <a:latin typeface="Arial"/>
                <a:cs typeface="Arial"/>
              </a:rPr>
              <a:t>Red Nose has co-designed a suite of videos and resources to support clinical staff in providing culturally safe bereavement care, from the time of a loss through to connecting families with effective, culturally safe bereavement support services.</a:t>
            </a:r>
            <a:endParaRPr lang="en-US">
              <a:solidFill>
                <a:schemeClr val="tx1"/>
              </a:solidFill>
            </a:endParaRPr>
          </a:p>
          <a:p>
            <a:pPr indent="0">
              <a:buNone/>
            </a:pPr>
            <a:endParaRPr lang="en-US">
              <a:solidFill>
                <a:schemeClr val="tx1"/>
              </a:solidFill>
              <a:latin typeface="Arial"/>
              <a:cs typeface="Arial"/>
            </a:endParaRPr>
          </a:p>
          <a:p>
            <a:pPr indent="0">
              <a:buNone/>
            </a:pPr>
            <a:r>
              <a:rPr lang="en-US">
                <a:solidFill>
                  <a:schemeClr val="tx1"/>
                </a:solidFill>
                <a:latin typeface="Arial"/>
                <a:cs typeface="Arial"/>
              </a:rPr>
              <a:t>Using a co-design model, Red Nose has created content to support several vulnerable population groups, including:</a:t>
            </a:r>
            <a:endParaRPr lang="en-US">
              <a:solidFill>
                <a:schemeClr val="tx1"/>
              </a:solidFill>
            </a:endParaRPr>
          </a:p>
          <a:p>
            <a:pPr lvl="1">
              <a:buFont typeface="Courier New"/>
              <a:buChar char="o"/>
            </a:pPr>
            <a:r>
              <a:rPr lang="en-US">
                <a:solidFill>
                  <a:schemeClr val="tx1"/>
                </a:solidFill>
                <a:latin typeface="Arial"/>
                <a:cs typeface="Arial"/>
              </a:rPr>
              <a:t>First Nations peoples</a:t>
            </a:r>
            <a:endParaRPr lang="en-US">
              <a:solidFill>
                <a:schemeClr val="tx1"/>
              </a:solidFill>
            </a:endParaRPr>
          </a:p>
          <a:p>
            <a:pPr lvl="1">
              <a:buFont typeface="Courier New"/>
              <a:buChar char="o"/>
            </a:pPr>
            <a:r>
              <a:rPr lang="en-US">
                <a:solidFill>
                  <a:schemeClr val="tx1"/>
                </a:solidFill>
                <a:latin typeface="Arial"/>
                <a:cs typeface="Arial"/>
              </a:rPr>
              <a:t>Culturally and Linguistically Diverse (CALD) communities</a:t>
            </a:r>
            <a:endParaRPr lang="en-US">
              <a:solidFill>
                <a:schemeClr val="tx1"/>
              </a:solidFill>
            </a:endParaRPr>
          </a:p>
          <a:p>
            <a:pPr lvl="1">
              <a:buFont typeface="Courier New"/>
              <a:buChar char="o"/>
            </a:pPr>
            <a:r>
              <a:rPr lang="en-US">
                <a:solidFill>
                  <a:schemeClr val="tx1"/>
                </a:solidFill>
                <a:latin typeface="Arial"/>
                <a:cs typeface="Arial"/>
              </a:rPr>
              <a:t>Refugee and Migrant families</a:t>
            </a:r>
            <a:endParaRPr lang="en-US">
              <a:solidFill>
                <a:schemeClr val="tx1"/>
              </a:solidFill>
            </a:endParaRPr>
          </a:p>
          <a:p>
            <a:pPr lvl="1">
              <a:buFont typeface="Courier New"/>
              <a:buChar char="o"/>
            </a:pPr>
            <a:r>
              <a:rPr lang="en-US">
                <a:solidFill>
                  <a:schemeClr val="tx1"/>
                </a:solidFill>
                <a:latin typeface="Arial"/>
                <a:cs typeface="Arial"/>
              </a:rPr>
              <a:t>Rural and Remote populations</a:t>
            </a:r>
            <a:endParaRPr lang="en-US">
              <a:solidFill>
                <a:schemeClr val="tx1"/>
              </a:solidFill>
            </a:endParaRPr>
          </a:p>
          <a:p>
            <a:pPr lvl="1">
              <a:buFont typeface="Courier New"/>
              <a:buChar char="o"/>
            </a:pPr>
            <a:r>
              <a:rPr lang="en-US">
                <a:solidFill>
                  <a:schemeClr val="tx1"/>
                </a:solidFill>
                <a:latin typeface="Arial"/>
                <a:cs typeface="Arial"/>
              </a:rPr>
              <a:t>Young Mothers</a:t>
            </a:r>
            <a:endParaRPr lang="en-US">
              <a:solidFill>
                <a:schemeClr val="tx1"/>
              </a:solidFill>
            </a:endParaRPr>
          </a:p>
          <a:p>
            <a:pPr marL="0" indent="0">
              <a:buNone/>
            </a:pPr>
            <a:endParaRPr lang="en-US">
              <a:solidFill>
                <a:schemeClr val="tx1"/>
              </a:solidFill>
              <a:latin typeface="Arial"/>
              <a:cs typeface="Arial"/>
            </a:endParaRPr>
          </a:p>
        </p:txBody>
      </p:sp>
    </p:spTree>
    <p:extLst>
      <p:ext uri="{BB962C8B-B14F-4D97-AF65-F5344CB8AC3E}">
        <p14:creationId xmlns:p14="http://schemas.microsoft.com/office/powerpoint/2010/main" val="412964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5C65-C30D-E353-9758-97DE061A082F}"/>
              </a:ext>
            </a:extLst>
          </p:cNvPr>
          <p:cNvSpPr>
            <a:spLocks noGrp="1"/>
          </p:cNvSpPr>
          <p:nvPr>
            <p:ph type="title"/>
          </p:nvPr>
        </p:nvSpPr>
        <p:spPr>
          <a:xfrm>
            <a:off x="395288" y="198437"/>
            <a:ext cx="10515600" cy="960438"/>
          </a:xfrm>
        </p:spPr>
        <p:txBody>
          <a:bodyPr/>
          <a:lstStyle/>
          <a:p>
            <a:r>
              <a:rPr lang="en-US">
                <a:latin typeface="Arial"/>
                <a:cs typeface="Arial"/>
              </a:rPr>
              <a:t>Video Resources</a:t>
            </a:r>
            <a:endParaRPr lang="en-US"/>
          </a:p>
        </p:txBody>
      </p:sp>
      <p:sp>
        <p:nvSpPr>
          <p:cNvPr id="4" name="Content Placeholder 3">
            <a:extLst>
              <a:ext uri="{FF2B5EF4-FFF2-40B4-BE49-F238E27FC236}">
                <a16:creationId xmlns:a16="http://schemas.microsoft.com/office/drawing/2014/main" id="{EEFD0AD6-01A0-4558-B2ED-97197F94278E}"/>
              </a:ext>
            </a:extLst>
          </p:cNvPr>
          <p:cNvSpPr>
            <a:spLocks noGrp="1"/>
          </p:cNvSpPr>
          <p:nvPr>
            <p:ph sz="half" idx="2"/>
          </p:nvPr>
        </p:nvSpPr>
        <p:spPr>
          <a:xfrm>
            <a:off x="498476" y="1227138"/>
            <a:ext cx="10412411" cy="4033838"/>
          </a:xfrm>
        </p:spPr>
        <p:txBody>
          <a:bodyPr vert="horz" lIns="91440" tIns="45720" rIns="91440" bIns="45720" rtlCol="0" anchor="t">
            <a:normAutofit fontScale="92500"/>
          </a:bodyPr>
          <a:lstStyle/>
          <a:p>
            <a:pPr marL="0" indent="0">
              <a:buNone/>
            </a:pPr>
            <a:r>
              <a:rPr lang="en-US" sz="2200">
                <a:solidFill>
                  <a:schemeClr val="tx1"/>
                </a:solidFill>
                <a:latin typeface="Arial"/>
                <a:cs typeface="Arial"/>
              </a:rPr>
              <a:t>Red Nose has created a series of seven Co-designed bereavement support videos.</a:t>
            </a:r>
          </a:p>
          <a:p>
            <a:pPr marL="0" indent="0">
              <a:buNone/>
            </a:pPr>
            <a:endParaRPr lang="en-US" sz="2200">
              <a:solidFill>
                <a:schemeClr val="tx1"/>
              </a:solidFill>
              <a:latin typeface="Arial"/>
              <a:cs typeface="Arial"/>
            </a:endParaRPr>
          </a:p>
          <a:p>
            <a:pPr marL="0" indent="0">
              <a:buNone/>
            </a:pPr>
            <a:r>
              <a:rPr lang="en-US" sz="2200">
                <a:solidFill>
                  <a:schemeClr val="tx1"/>
                </a:solidFill>
                <a:latin typeface="Arial"/>
                <a:cs typeface="Arial"/>
              </a:rPr>
              <a:t>These videos are:</a:t>
            </a:r>
          </a:p>
          <a:p>
            <a:pPr marL="342900" indent="-342900">
              <a:lnSpc>
                <a:spcPct val="107000"/>
              </a:lnSpc>
              <a:buFont typeface="Symbol,Sans-Serif" panose="020B0604020202020204" pitchFamily="34" charset="0"/>
              <a:buChar char=""/>
            </a:pPr>
            <a:r>
              <a:rPr lang="en-AU" sz="1700" i="1">
                <a:solidFill>
                  <a:srgbClr val="592C82"/>
                </a:solidFill>
                <a:latin typeface="Arial"/>
                <a:cs typeface="Arial"/>
              </a:rPr>
              <a:t>Preparing for the Conversation with Grieving Parents</a:t>
            </a:r>
            <a:endParaRPr lang="en-AU" sz="1700">
              <a:solidFill>
                <a:srgbClr val="000000"/>
              </a:solidFill>
              <a:latin typeface="Arial"/>
              <a:cs typeface="Arial"/>
            </a:endParaRPr>
          </a:p>
          <a:p>
            <a:pPr marL="342900" indent="-342900">
              <a:lnSpc>
                <a:spcPct val="107000"/>
              </a:lnSpc>
              <a:buFont typeface="Symbol,Sans-Serif" panose="020B0604020202020204" pitchFamily="34" charset="0"/>
              <a:buChar char=""/>
            </a:pPr>
            <a:r>
              <a:rPr lang="en-AU" sz="1700" i="1">
                <a:solidFill>
                  <a:srgbClr val="592C82"/>
                </a:solidFill>
                <a:latin typeface="Arial"/>
                <a:cs typeface="Arial"/>
              </a:rPr>
              <a:t>Self-Care for Health Professionals</a:t>
            </a:r>
            <a:endParaRPr lang="en-AU" sz="1700">
              <a:solidFill>
                <a:srgbClr val="000000"/>
              </a:solidFill>
              <a:latin typeface="Arial"/>
              <a:cs typeface="Arial"/>
            </a:endParaRPr>
          </a:p>
          <a:p>
            <a:pPr marL="342900" indent="-342900">
              <a:lnSpc>
                <a:spcPct val="107000"/>
              </a:lnSpc>
              <a:buFont typeface="Symbol,Sans-Serif" panose="020B0604020202020204" pitchFamily="34" charset="0"/>
              <a:buChar char=""/>
            </a:pPr>
            <a:r>
              <a:rPr lang="en-AU" sz="1700" i="1">
                <a:solidFill>
                  <a:srgbClr val="592C82"/>
                </a:solidFill>
                <a:latin typeface="Arial"/>
                <a:cs typeface="Arial"/>
              </a:rPr>
              <a:t>Supporting Young Mums</a:t>
            </a:r>
            <a:endParaRPr lang="en-AU" sz="1700">
              <a:solidFill>
                <a:srgbClr val="000000"/>
              </a:solidFill>
              <a:latin typeface="Arial"/>
              <a:cs typeface="Arial"/>
            </a:endParaRPr>
          </a:p>
          <a:p>
            <a:pPr marL="342900" indent="-342900">
              <a:lnSpc>
                <a:spcPct val="107000"/>
              </a:lnSpc>
              <a:buFont typeface="Symbol,Sans-Serif" panose="020B0604020202020204" pitchFamily="34" charset="0"/>
              <a:buChar char=""/>
            </a:pPr>
            <a:r>
              <a:rPr lang="en-AU" sz="1700" i="1">
                <a:solidFill>
                  <a:srgbClr val="592C82"/>
                </a:solidFill>
                <a:latin typeface="Arial"/>
                <a:cs typeface="Arial"/>
              </a:rPr>
              <a:t>Supporting Rural and Remote Families</a:t>
            </a:r>
            <a:endParaRPr lang="en-AU" sz="1700">
              <a:solidFill>
                <a:srgbClr val="000000"/>
              </a:solidFill>
              <a:latin typeface="Arial"/>
              <a:cs typeface="Arial"/>
            </a:endParaRPr>
          </a:p>
          <a:p>
            <a:pPr marL="342900" indent="-342900">
              <a:lnSpc>
                <a:spcPct val="107000"/>
              </a:lnSpc>
              <a:buFont typeface="Symbol,Sans-Serif" panose="020B0604020202020204" pitchFamily="34" charset="0"/>
              <a:buChar char=""/>
            </a:pPr>
            <a:r>
              <a:rPr lang="en-AU" sz="1700" i="1">
                <a:solidFill>
                  <a:srgbClr val="592C82"/>
                </a:solidFill>
                <a:latin typeface="Arial"/>
                <a:cs typeface="Arial"/>
              </a:rPr>
              <a:t>Supporting Refugee, Migrants &amp; CALD Communities in Times of Grief</a:t>
            </a:r>
            <a:endParaRPr lang="en-AU" sz="1700">
              <a:solidFill>
                <a:srgbClr val="000000"/>
              </a:solidFill>
              <a:latin typeface="Arial"/>
              <a:cs typeface="Arial"/>
            </a:endParaRPr>
          </a:p>
          <a:p>
            <a:pPr marL="342900" indent="-342900">
              <a:lnSpc>
                <a:spcPct val="107000"/>
              </a:lnSpc>
              <a:buFont typeface="Symbol,Sans-Serif" panose="020B0604020202020204" pitchFamily="34" charset="0"/>
              <a:buChar char=""/>
            </a:pPr>
            <a:r>
              <a:rPr lang="en-AU" sz="1700" i="1">
                <a:solidFill>
                  <a:srgbClr val="592C82"/>
                </a:solidFill>
                <a:latin typeface="Arial"/>
                <a:cs typeface="Arial"/>
              </a:rPr>
              <a:t>Supporting First Nations Families &amp; Communities in Times of Grief</a:t>
            </a:r>
            <a:endParaRPr lang="en-AU" sz="1700">
              <a:solidFill>
                <a:srgbClr val="000000"/>
              </a:solidFill>
              <a:latin typeface="Arial"/>
              <a:cs typeface="Arial"/>
            </a:endParaRPr>
          </a:p>
          <a:p>
            <a:pPr marL="342900" indent="-342900">
              <a:lnSpc>
                <a:spcPct val="107000"/>
              </a:lnSpc>
              <a:spcAft>
                <a:spcPts val="800"/>
              </a:spcAft>
              <a:buFont typeface="Symbol,Sans-Serif" panose="020B0604020202020204" pitchFamily="34" charset="0"/>
              <a:buChar char=""/>
            </a:pPr>
            <a:r>
              <a:rPr lang="en-AU" sz="1700" i="1">
                <a:solidFill>
                  <a:srgbClr val="592C82"/>
                </a:solidFill>
                <a:latin typeface="Arial"/>
                <a:cs typeface="Arial"/>
              </a:rPr>
              <a:t>Handover for Continuity of Bereavement Support</a:t>
            </a:r>
            <a:endParaRPr lang="en-US">
              <a:latin typeface="Arial"/>
              <a:cs typeface="Arial"/>
            </a:endParaRPr>
          </a:p>
        </p:txBody>
      </p:sp>
      <p:pic>
        <p:nvPicPr>
          <p:cNvPr id="3" name="Picture 2" descr="A qr code on a screen&#10;&#10;AI-generated content may be incorrect.">
            <a:extLst>
              <a:ext uri="{FF2B5EF4-FFF2-40B4-BE49-F238E27FC236}">
                <a16:creationId xmlns:a16="http://schemas.microsoft.com/office/drawing/2014/main" id="{2E1941BA-9D72-E8C0-05CE-CE744294E1F2}"/>
              </a:ext>
            </a:extLst>
          </p:cNvPr>
          <p:cNvPicPr>
            <a:picLocks noChangeAspect="1"/>
          </p:cNvPicPr>
          <p:nvPr/>
        </p:nvPicPr>
        <p:blipFill>
          <a:blip r:embed="rId2"/>
          <a:stretch>
            <a:fillRect/>
          </a:stretch>
        </p:blipFill>
        <p:spPr>
          <a:xfrm>
            <a:off x="8394618" y="2585543"/>
            <a:ext cx="2171700" cy="2676525"/>
          </a:xfrm>
          <a:prstGeom prst="rect">
            <a:avLst/>
          </a:prstGeom>
        </p:spPr>
      </p:pic>
    </p:spTree>
    <p:extLst>
      <p:ext uri="{BB962C8B-B14F-4D97-AF65-F5344CB8AC3E}">
        <p14:creationId xmlns:p14="http://schemas.microsoft.com/office/powerpoint/2010/main" val="548753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N0579_24_RN_PPTX_Bereavement_update" id="{D38309DE-5BF7-0C43-BF43-8BE315A01CB6}" vid="{3AD45216-698F-D549-8294-7AA6A7F62E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4B0EFC3B75364180908C661F0B2D65" ma:contentTypeVersion="38" ma:contentTypeDescription="Create a new document." ma:contentTypeScope="" ma:versionID="29ca9a5e4d1ed5f9a6ff0305af0b6138">
  <xsd:schema xmlns:xsd="http://www.w3.org/2001/XMLSchema" xmlns:xs="http://www.w3.org/2001/XMLSchema" xmlns:p="http://schemas.microsoft.com/office/2006/metadata/properties" xmlns:ns1="http://schemas.microsoft.com/sharepoint/v3" xmlns:ns2="b6c023ad-bf3c-4464-bb0b-f50e0ce5fa55" xmlns:ns3="f196e9e2-bccf-44a7-a921-10aec8ab8272" targetNamespace="http://schemas.microsoft.com/office/2006/metadata/properties" ma:root="true" ma:fieldsID="f743300aa6db5ccb0103706752503cd7" ns1:_="" ns2:_="" ns3:_="">
    <xsd:import namespace="http://schemas.microsoft.com/sharepoint/v3"/>
    <xsd:import namespace="b6c023ad-bf3c-4464-bb0b-f50e0ce5fa55"/>
    <xsd:import namespace="f196e9e2-bccf-44a7-a921-10aec8ab8272"/>
    <xsd:element name="properties">
      <xsd:complexType>
        <xsd:sequence>
          <xsd:element name="documentManagement">
            <xsd:complexType>
              <xsd:all>
                <xsd:element ref="ns2:Date_x0020_last_x0020_added" minOccurs="0"/>
                <xsd:element ref="ns2:_Flow_SignoffStatus" minOccurs="0"/>
                <xsd:element ref="ns2:NOT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Location1" minOccurs="0"/>
                <xsd:element ref="ns2:c74d2087-c0ab-478d-bfde-eca57140af6bCountryOrRegion" minOccurs="0"/>
                <xsd:element ref="ns2:c74d2087-c0ab-478d-bfde-eca57140af6bState" minOccurs="0"/>
                <xsd:element ref="ns2:c74d2087-c0ab-478d-bfde-eca57140af6bCity" minOccurs="0"/>
                <xsd:element ref="ns2:c74d2087-c0ab-478d-bfde-eca57140af6bPostalCode" minOccurs="0"/>
                <xsd:element ref="ns2:c74d2087-c0ab-478d-bfde-eca57140af6bStreet" minOccurs="0"/>
                <xsd:element ref="ns2:c74d2087-c0ab-478d-bfde-eca57140af6bGeoLoc" minOccurs="0"/>
                <xsd:element ref="ns2:c74d2087-c0ab-478d-bfde-eca57140af6bDispName"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8" nillable="true" ma:displayName="Unified Compliance Policy Properties" ma:hidden="true" ma:internalName="_ip_UnifiedCompliancePolicyProperties">
      <xsd:simpleType>
        <xsd:restriction base="dms:Note"/>
      </xsd:simpleType>
    </xsd:element>
    <xsd:element name="_ip_UnifiedCompliancePolicyUIAction" ma:index="3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023ad-bf3c-4464-bb0b-f50e0ce5fa55" elementFormDefault="qualified">
    <xsd:import namespace="http://schemas.microsoft.com/office/2006/documentManagement/types"/>
    <xsd:import namespace="http://schemas.microsoft.com/office/infopath/2007/PartnerControls"/>
    <xsd:element name="Date_x0020_last_x0020_added" ma:index="2" nillable="true" ma:displayName="Date last added" ma:format="DateOnly" ma:internalName="Date_x0020_last_x0020_added" ma:readOnly="false">
      <xsd:simpleType>
        <xsd:restriction base="dms:DateTime"/>
      </xsd:simpleType>
    </xsd:element>
    <xsd:element name="_Flow_SignoffStatus" ma:index="3" nillable="true" ma:displayName="Sign-off status" ma:internalName="Sign_x002d_off_x0020_status" ma:readOnly="false">
      <xsd:simpleType>
        <xsd:restriction base="dms:Text"/>
      </xsd:simpleType>
    </xsd:element>
    <xsd:element name="NOTE" ma:index="4" nillable="true" ma:displayName="NOTE" ma:description="Column added by Kathryn Grace 16/01/24 (to help distinguish files)" ma:format="Dropdown" ma:internalName="NOTE"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LengthInSeconds" ma:index="21" nillable="true" ma:displayName="Length (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22b9b82-0c37-488f-8279-3ff1f18daebe" ma:termSetId="09814cd3-568e-fe90-9814-8d621ff8fb84" ma:anchorId="fba54fb3-c3e1-fe81-a776-ca4b69148c4d" ma:open="true" ma:isKeyword="false">
      <xsd:complexType>
        <xsd:sequence>
          <xsd:element ref="pc:Terms" minOccurs="0" maxOccurs="1"/>
        </xsd:sequence>
      </xsd:complexType>
    </xsd:element>
    <xsd:element name="Location1" ma:index="26" nillable="true" ma:displayName="Location1" ma:format="Dropdown" ma:hidden="true" ma:internalName="Location1" ma:readOnly="false">
      <xsd:simpleType>
        <xsd:restriction base="dms:Unknown"/>
      </xsd:simpleType>
    </xsd:element>
    <xsd:element name="c74d2087-c0ab-478d-bfde-eca57140af6bCountryOrRegion" ma:index="27" nillable="true" ma:displayName="Location1: Country/Region" ma:hidden="true" ma:internalName="CountryOrRegion" ma:readOnly="true">
      <xsd:simpleType>
        <xsd:restriction base="dms:Text"/>
      </xsd:simpleType>
    </xsd:element>
    <xsd:element name="c74d2087-c0ab-478d-bfde-eca57140af6bState" ma:index="28" nillable="true" ma:displayName="Location1: State" ma:hidden="true" ma:internalName="State" ma:readOnly="true">
      <xsd:simpleType>
        <xsd:restriction base="dms:Text"/>
      </xsd:simpleType>
    </xsd:element>
    <xsd:element name="c74d2087-c0ab-478d-bfde-eca57140af6bCity" ma:index="29" nillable="true" ma:displayName="Location1: City" ma:hidden="true" ma:internalName="City" ma:readOnly="true">
      <xsd:simpleType>
        <xsd:restriction base="dms:Text"/>
      </xsd:simpleType>
    </xsd:element>
    <xsd:element name="c74d2087-c0ab-478d-bfde-eca57140af6bPostalCode" ma:index="30" nillable="true" ma:displayName="Location1: Postal Code" ma:hidden="true" ma:internalName="PostalCode" ma:readOnly="true">
      <xsd:simpleType>
        <xsd:restriction base="dms:Text"/>
      </xsd:simpleType>
    </xsd:element>
    <xsd:element name="c74d2087-c0ab-478d-bfde-eca57140af6bStreet" ma:index="31" nillable="true" ma:displayName="Location1: Street" ma:hidden="true" ma:internalName="Street" ma:readOnly="true">
      <xsd:simpleType>
        <xsd:restriction base="dms:Text"/>
      </xsd:simpleType>
    </xsd:element>
    <xsd:element name="c74d2087-c0ab-478d-bfde-eca57140af6bGeoLoc" ma:index="32" nillable="true" ma:displayName="Location1: Coordinates" ma:hidden="true" ma:internalName="GeoLoc" ma:readOnly="true">
      <xsd:simpleType>
        <xsd:restriction base="dms:Unknown"/>
      </xsd:simpleType>
    </xsd:element>
    <xsd:element name="c74d2087-c0ab-478d-bfde-eca57140af6bDispName" ma:index="33" nillable="true" ma:displayName="Location1: Name" ma:hidden="true" ma:internalName="DispName"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96e9e2-bccf-44a7-a921-10aec8ab8272" elementFormDefault="qualified">
    <xsd:import namespace="http://schemas.microsoft.com/office/2006/documentManagement/types"/>
    <xsd:import namespace="http://schemas.microsoft.com/office/infopath/2007/PartnerControls"/>
    <xsd:element name="SharedWithUsers" ma:index="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9cf305ad-b046-4287-8511-d1cec2746fc3}" ma:internalName="TaxCatchAll" ma:readOnly="false" ma:showField="CatchAllData" ma:web="f196e9e2-bccf-44a7-a921-10aec8ab82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96e9e2-bccf-44a7-a921-10aec8ab8272" xsi:nil="true"/>
    <Date_x0020_last_x0020_added xmlns="b6c023ad-bf3c-4464-bb0b-f50e0ce5fa55" xsi:nil="true"/>
    <_Flow_SignoffStatus xmlns="b6c023ad-bf3c-4464-bb0b-f50e0ce5fa55" xsi:nil="true"/>
    <Location1 xmlns="b6c023ad-bf3c-4464-bb0b-f50e0ce5fa55" xsi:nil="true"/>
    <lcf76f155ced4ddcb4097134ff3c332f xmlns="b6c023ad-bf3c-4464-bb0b-f50e0ce5fa55">
      <Terms xmlns="http://schemas.microsoft.com/office/infopath/2007/PartnerControls"/>
    </lcf76f155ced4ddcb4097134ff3c332f>
    <NOTE xmlns="b6c023ad-bf3c-4464-bb0b-f50e0ce5fa55"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B66B1F8-5FD5-4DFE-8422-53AFEFB91FBF}">
  <ds:schemaRefs>
    <ds:schemaRef ds:uri="http://schemas.microsoft.com/sharepoint/v3/contenttype/forms"/>
  </ds:schemaRefs>
</ds:datastoreItem>
</file>

<file path=customXml/itemProps2.xml><?xml version="1.0" encoding="utf-8"?>
<ds:datastoreItem xmlns:ds="http://schemas.openxmlformats.org/officeDocument/2006/customXml" ds:itemID="{D81233C4-927F-43D0-A326-A89B88ED9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c023ad-bf3c-4464-bb0b-f50e0ce5fa55"/>
    <ds:schemaRef ds:uri="f196e9e2-bccf-44a7-a921-10aec8ab8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32C678-277D-4C42-9DC7-A19E392632F0}">
  <ds:schemaRefs>
    <ds:schemaRef ds:uri="b6c023ad-bf3c-4464-bb0b-f50e0ce5fa55"/>
    <ds:schemaRef ds:uri="f196e9e2-bccf-44a7-a921-10aec8ab82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RN0579_24_RN_PPTX_Bereavement_update</Template>
  <Application>Microsoft Office PowerPoint</Application>
  <PresentationFormat>Widescreen</PresentationFormat>
  <Slides>15</Slides>
  <Notes>7</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Effective Bereavement Support for Vulnerable Population Groups </vt:lpstr>
      <vt:lpstr>PowerPoint Presentation</vt:lpstr>
      <vt:lpstr>PowerPoint Presentation</vt:lpstr>
      <vt:lpstr>Red Nose have been guiding grieving families through their loss for nearly 50 years.   Whilst you cannot take the pain of a loss away, providing culturally sensitive and trauma informed care leads to better outcomes for grieving families. </vt:lpstr>
      <vt:lpstr>PowerPoint Presentation</vt:lpstr>
      <vt:lpstr>PowerPoint Presentation</vt:lpstr>
      <vt:lpstr>PowerPoint Presentation</vt:lpstr>
      <vt:lpstr>Resources Available </vt:lpstr>
      <vt:lpstr>Video Resources</vt:lpstr>
      <vt:lpstr>Share a Video … </vt:lpstr>
      <vt:lpstr>PowerPoint Presentation</vt:lpstr>
      <vt:lpstr>Supporting Resources: For You </vt:lpstr>
      <vt:lpstr>Supporting Resources: For Patients</vt:lpstr>
      <vt:lpstr>PowerPoint Presentation</vt:lpstr>
      <vt:lpstr>Health Service Policies and Guidelines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Amrit Dhillon</dc:creator>
  <cp:revision>77</cp:revision>
  <dcterms:created xsi:type="dcterms:W3CDTF">2025-01-21T21:03:12Z</dcterms:created>
  <dcterms:modified xsi:type="dcterms:W3CDTF">2025-06-26T02:38:08Z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0x010100984B0EFC3B75364180908C661F0B2D65</vt:lpwstr>
  </property>
  <property fmtid="{D5CDD505-2E9C-101B-9397-08002B2CF9AE}" pid="3" name="MediaServiceImageTags">
    <vt:lpwstr/>
  </property>
  <property fmtid="{D5CDD505-2E9C-101B-9397-08002B2CF9AE}" pid="4" name="MSIP_Label_0bdc1c18-ec4e-49b4-ab6e-1f283dbdd2c1_Enabled">
    <vt:lpwstr>true</vt:lpwstr>
  </property>
  <property fmtid="{D5CDD505-2E9C-101B-9397-08002B2CF9AE}" pid="5" name="MSIP_Label_0bdc1c18-ec4e-49b4-ab6e-1f283dbdd2c1_SetDate">
    <vt:lpwstr>2025-05-11T23:47:04Z</vt:lpwstr>
  </property>
  <property fmtid="{D5CDD505-2E9C-101B-9397-08002B2CF9AE}" pid="6" name="MSIP_Label_0bdc1c18-ec4e-49b4-ab6e-1f283dbdd2c1_Method">
    <vt:lpwstr>Standard</vt:lpwstr>
  </property>
  <property fmtid="{D5CDD505-2E9C-101B-9397-08002B2CF9AE}" pid="7" name="MSIP_Label_0bdc1c18-ec4e-49b4-ab6e-1f283dbdd2c1_Name">
    <vt:lpwstr>General</vt:lpwstr>
  </property>
  <property fmtid="{D5CDD505-2E9C-101B-9397-08002B2CF9AE}" pid="8" name="MSIP_Label_0bdc1c18-ec4e-49b4-ab6e-1f283dbdd2c1_SiteId">
    <vt:lpwstr>7238eff3-5c5e-4e94-a5b6-2f0613a6e7e7</vt:lpwstr>
  </property>
  <property fmtid="{D5CDD505-2E9C-101B-9397-08002B2CF9AE}" pid="9" name="MSIP_Label_0bdc1c18-ec4e-49b4-ab6e-1f283dbdd2c1_ActionId">
    <vt:lpwstr>bb502755-dbbd-48b7-9c48-c257f5ba6285</vt:lpwstr>
  </property>
  <property fmtid="{D5CDD505-2E9C-101B-9397-08002B2CF9AE}" pid="10" name="MSIP_Label_0bdc1c18-ec4e-49b4-ab6e-1f283dbdd2c1_ContentBits">
    <vt:lpwstr>0</vt:lpwstr>
  </property>
  <property fmtid="{D5CDD505-2E9C-101B-9397-08002B2CF9AE}" pid="11" name="MSIP_Label_0bdc1c18-ec4e-49b4-ab6e-1f283dbdd2c1_Tag">
    <vt:lpwstr>10, 3, 0, 2</vt:lpwstr>
  </property>
</Properties>
</file>